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8"/>
  </p:notesMasterIdLst>
  <p:sldIdLst>
    <p:sldId id="279" r:id="rId2"/>
    <p:sldId id="288" r:id="rId3"/>
    <p:sldId id="285" r:id="rId4"/>
    <p:sldId id="281" r:id="rId5"/>
    <p:sldId id="282" r:id="rId6"/>
    <p:sldId id="280" r:id="rId7"/>
    <p:sldId id="274" r:id="rId8"/>
    <p:sldId id="265" r:id="rId9"/>
    <p:sldId id="270" r:id="rId10"/>
    <p:sldId id="284" r:id="rId11"/>
    <p:sldId id="266" r:id="rId12"/>
    <p:sldId id="278" r:id="rId13"/>
    <p:sldId id="268" r:id="rId14"/>
    <p:sldId id="286" r:id="rId15"/>
    <p:sldId id="287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5"/>
    <p:restoredTop sz="81761"/>
  </p:normalViewPr>
  <p:slideViewPr>
    <p:cSldViewPr snapToGrid="0">
      <p:cViewPr varScale="1">
        <p:scale>
          <a:sx n="88" d="100"/>
          <a:sy n="88" d="100"/>
        </p:scale>
        <p:origin x="1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FAB08-03C9-B840-B4DD-63159CEED5C1}" type="datetimeFigureOut">
              <a:rPr lang="fr-FR" smtClean="0"/>
              <a:t>24/07/2023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D6614-BC5C-F147-B143-D1FF7AB34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Font typeface="Symbol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61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1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2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88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303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42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059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5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1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Font typeface="Symbol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6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Font typeface="Symbol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0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Font typeface="Symbol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90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5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D6614-BC5C-F147-B143-D1FF7AB348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8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00/temporalites.11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ademia.edu/39712913/Rh%C3%A9torique_argumentation_et_temporalit%C3%A9" TargetMode="External"/><Relationship Id="rId4" Type="http://schemas.openxmlformats.org/officeDocument/2006/relationships/hyperlink" Target="https://doi.org/10.1515/TEXT.2008.02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961463X2110322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4000/rfsic.1342" TargetMode="External"/><Relationship Id="rId4" Type="http://schemas.openxmlformats.org/officeDocument/2006/relationships/hyperlink" Target="https://doi.org/10.1177/1609406923116092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bf.be/article/crise-du-coronavirus-sophie-wilmes-la-premiere-qui-rassure-1046159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A43B1A-6A3F-B47C-F13B-7C072C39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07" r="-1" b="13936"/>
          <a:stretch/>
        </p:blipFill>
        <p:spPr>
          <a:xfrm>
            <a:off x="21" y="10"/>
            <a:ext cx="12188932" cy="68566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330552-9621-0A09-0AF9-4041F25B5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57" y="1661147"/>
            <a:ext cx="11948459" cy="3145855"/>
          </a:xfrm>
        </p:spPr>
        <p:txBody>
          <a:bodyPr anchor="b">
            <a:normAutofit/>
          </a:bodyPr>
          <a:lstStyle/>
          <a:p>
            <a:r>
              <a:rPr lang="fr-BE" sz="4000" dirty="0">
                <a:solidFill>
                  <a:schemeClr val="bg1"/>
                </a:solidFill>
                <a:latin typeface="+mn-lt"/>
              </a:rPr>
              <a:t>The dual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link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between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time and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discourse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shaping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political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response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 to the COVID-19 </a:t>
            </a:r>
            <a:r>
              <a:rPr lang="fr-BE" sz="4000" dirty="0" err="1">
                <a:solidFill>
                  <a:schemeClr val="bg1"/>
                </a:solidFill>
                <a:latin typeface="+mn-lt"/>
              </a:rPr>
              <a:t>crisis</a:t>
            </a:r>
            <a:r>
              <a:rPr lang="fr-BE" sz="4000" dirty="0">
                <a:solidFill>
                  <a:schemeClr val="bg1"/>
                </a:solidFill>
                <a:latin typeface="+mn-lt"/>
              </a:rPr>
              <a:t>. </a:t>
            </a:r>
            <a:br>
              <a:rPr lang="fr-BE" sz="3600" dirty="0">
                <a:solidFill>
                  <a:schemeClr val="bg1"/>
                </a:solidFill>
                <a:latin typeface="+mn-lt"/>
              </a:rPr>
            </a:br>
            <a:r>
              <a:rPr lang="fr-BE" sz="2200" dirty="0">
                <a:solidFill>
                  <a:schemeClr val="bg1"/>
                </a:solidFill>
                <a:latin typeface="+mn-lt"/>
              </a:rPr>
              <a:t>An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analytical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framework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integrating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narrative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analysis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within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Discourse-Historical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BE" sz="2200" dirty="0" err="1">
                <a:solidFill>
                  <a:schemeClr val="bg1"/>
                </a:solidFill>
                <a:latin typeface="+mn-lt"/>
              </a:rPr>
              <a:t>Approach</a:t>
            </a:r>
            <a:r>
              <a:rPr lang="fr-BE" sz="2200" dirty="0">
                <a:solidFill>
                  <a:schemeClr val="bg1"/>
                </a:solidFill>
                <a:latin typeface="+mn-lt"/>
              </a:rPr>
              <a:t>.</a:t>
            </a:r>
            <a:r>
              <a:rPr lang="fr-FR" sz="6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F0FD2A-DDE3-8883-BBCF-07F0F2879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336" y="5301776"/>
            <a:ext cx="9781327" cy="2056617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Lydie Denis – PhD candidate UCLouvain, Brussels</a:t>
            </a:r>
          </a:p>
          <a:p>
            <a:r>
              <a:rPr lang="fr-FR" sz="1800" dirty="0" err="1">
                <a:solidFill>
                  <a:schemeClr val="bg1">
                    <a:lumMod val="85000"/>
                  </a:schemeClr>
                </a:solidFill>
              </a:rPr>
              <a:t>DiscourseNet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x ALED </a:t>
            </a:r>
            <a:r>
              <a:rPr lang="fr-FR" sz="1800" dirty="0" err="1">
                <a:solidFill>
                  <a:schemeClr val="bg1">
                    <a:lumMod val="85000"/>
                  </a:schemeClr>
                </a:solidFill>
              </a:rPr>
              <a:t>conference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25-28/07/2023</a:t>
            </a:r>
          </a:p>
          <a:p>
            <a:r>
              <a:rPr lang="fr-FR" sz="1800" dirty="0" err="1">
                <a:solidFill>
                  <a:schemeClr val="bg1">
                    <a:lumMod val="85000"/>
                  </a:schemeClr>
                </a:solidFill>
              </a:rPr>
              <a:t>lydie.denis@uclouvain.be</a:t>
            </a: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6" name="Image 5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C9547335-7C3E-D914-6805-2935F185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7" y="130629"/>
            <a:ext cx="3251200" cy="10357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327DA4-935C-2BA7-3B0D-E961FD674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15" y="0"/>
            <a:ext cx="1582464" cy="811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F832F8-F1D0-3ADB-5F0C-532813991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120" y="0"/>
            <a:ext cx="1910999" cy="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F47C1-11C8-5AB7-8957-5EA2EC666882}"/>
              </a:ext>
            </a:extLst>
          </p:cNvPr>
          <p:cNvSpPr/>
          <p:nvPr/>
        </p:nvSpPr>
        <p:spPr>
          <a:xfrm>
            <a:off x="406400" y="333828"/>
            <a:ext cx="6369832" cy="63572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3747BE-8C7F-351C-E62D-B5F70018DB2E}"/>
              </a:ext>
            </a:extLst>
          </p:cNvPr>
          <p:cNvSpPr txBox="1"/>
          <p:nvPr/>
        </p:nvSpPr>
        <p:spPr>
          <a:xfrm>
            <a:off x="730656" y="443567"/>
            <a:ext cx="586495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individual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and collective efforts have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enabled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us to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achieve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first objective.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fr-BE" sz="2000" b="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Slowing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spread of the virus to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prevent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saturation of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hospital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services, in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order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save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as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many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lives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as possible -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this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is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what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ask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on a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daily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basis,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and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it's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an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arduous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task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but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it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was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measure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exceptional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situation </a:t>
            </a:r>
            <a:r>
              <a:rPr lang="fr-BE" sz="18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18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are </a:t>
            </a:r>
            <a:r>
              <a:rPr lang="fr-BE" sz="18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experiencing</a:t>
            </a:r>
            <a:r>
              <a:rPr lang="fr-BE" sz="18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in </a:t>
            </a:r>
            <a:r>
              <a:rPr lang="fr-BE" sz="18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Belgium</a:t>
            </a:r>
            <a:r>
              <a:rPr lang="fr-BE" sz="18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and </a:t>
            </a:r>
            <a:r>
              <a:rPr lang="fr-BE" sz="18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around</a:t>
            </a:r>
            <a:r>
              <a:rPr lang="fr-BE" sz="18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world.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since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Second World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War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has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country gone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through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such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big test.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And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yet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are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coming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terms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with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it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little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by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little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every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day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(…)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 situation continues to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assessed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at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every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moment.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Next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week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will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organising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 new National Security Council, the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aim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which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will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18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draw</a:t>
            </a:r>
            <a:r>
              <a:rPr lang="fr-BE" sz="18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up a more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detailed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plan for the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next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stage, the transition out of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lockdown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Our </a:t>
            </a:r>
            <a:r>
              <a:rPr lang="fr-BE" sz="18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aim</a:t>
            </a:r>
            <a:r>
              <a:rPr lang="fr-BE" sz="18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? To organise a progressive transition.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fr-BE" sz="18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BE" sz="1600" dirty="0">
                <a:solidFill>
                  <a:srgbClr val="000000"/>
                </a:solidFill>
              </a:rPr>
              <a:t>Sophie </a:t>
            </a:r>
            <a:r>
              <a:rPr lang="fr-BE" sz="1600" dirty="0" err="1">
                <a:solidFill>
                  <a:srgbClr val="000000"/>
                </a:solidFill>
              </a:rPr>
              <a:t>Wilmès</a:t>
            </a:r>
            <a:r>
              <a:rPr lang="fr-BE" sz="1600" dirty="0">
                <a:solidFill>
                  <a:srgbClr val="000000"/>
                </a:solidFill>
              </a:rPr>
              <a:t> (15/04/2020) – </a:t>
            </a:r>
            <a:r>
              <a:rPr lang="fr-BE" sz="1600" dirty="0" err="1">
                <a:solidFill>
                  <a:srgbClr val="000000"/>
                </a:solidFill>
              </a:rPr>
              <a:t>translated</a:t>
            </a:r>
            <a:r>
              <a:rPr lang="fr-BE" sz="1600" dirty="0">
                <a:solidFill>
                  <a:srgbClr val="000000"/>
                </a:solidFill>
              </a:rPr>
              <a:t> </a:t>
            </a:r>
            <a:r>
              <a:rPr lang="fr-BE" sz="1600" dirty="0" err="1">
                <a:solidFill>
                  <a:srgbClr val="000000"/>
                </a:solidFill>
              </a:rPr>
              <a:t>from</a:t>
            </a:r>
            <a:r>
              <a:rPr lang="fr-BE" sz="1600" dirty="0">
                <a:solidFill>
                  <a:srgbClr val="000000"/>
                </a:solidFill>
              </a:rPr>
              <a:t> French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C8D9E1-328F-07AC-979B-A69AE294AA46}"/>
              </a:ext>
            </a:extLst>
          </p:cNvPr>
          <p:cNvSpPr txBox="1"/>
          <p:nvPr/>
        </p:nvSpPr>
        <p:spPr>
          <a:xfrm>
            <a:off x="6919866" y="1228311"/>
            <a:ext cx="462844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Intensification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1700" dirty="0" err="1"/>
              <a:t>evaluative</a:t>
            </a:r>
            <a:r>
              <a:rPr lang="fr-FR" sz="1700" dirty="0"/>
              <a:t> attribution of the </a:t>
            </a:r>
            <a:r>
              <a:rPr lang="fr-FR" sz="1700" dirty="0" err="1"/>
              <a:t>period</a:t>
            </a:r>
            <a:r>
              <a:rPr lang="fr-FR" sz="1700" dirty="0"/>
              <a:t> as </a:t>
            </a:r>
            <a:r>
              <a:rPr lang="fr-FR" sz="1700" dirty="0" err="1"/>
              <a:t>being</a:t>
            </a:r>
            <a:r>
              <a:rPr lang="fr-FR" sz="1700" dirty="0"/>
              <a:t> ‘</a:t>
            </a:r>
            <a:r>
              <a:rPr lang="fr-FR" sz="1700" dirty="0" err="1"/>
              <a:t>exceptional</a:t>
            </a:r>
            <a:r>
              <a:rPr lang="fr-FR" sz="1700" dirty="0"/>
              <a:t>’, </a:t>
            </a:r>
            <a:r>
              <a:rPr lang="fr-FR" sz="1700" dirty="0" err="1"/>
              <a:t>making</a:t>
            </a:r>
            <a:r>
              <a:rPr lang="fr-FR" sz="1700" dirty="0"/>
              <a:t> a </a:t>
            </a:r>
            <a:r>
              <a:rPr lang="fr-FR" sz="1700" b="1" dirty="0"/>
              <a:t>disruption in the </a:t>
            </a:r>
            <a:r>
              <a:rPr lang="fr-FR" sz="1700" b="1" dirty="0" err="1"/>
              <a:t>ongoing</a:t>
            </a:r>
            <a:r>
              <a:rPr lang="fr-FR" sz="1700" b="1" dirty="0"/>
              <a:t> </a:t>
            </a:r>
            <a:r>
              <a:rPr lang="fr-FR" sz="1700" b="1" dirty="0" err="1"/>
              <a:t>temporality</a:t>
            </a:r>
            <a:r>
              <a:rPr lang="fr-FR" sz="1700" dirty="0"/>
              <a:t> (</a:t>
            </a:r>
            <a:r>
              <a:rPr lang="fr-FR" sz="1700" dirty="0" err="1"/>
              <a:t>Chateauraynaud</a:t>
            </a:r>
            <a:r>
              <a:rPr lang="fr-FR" sz="1700" dirty="0"/>
              <a:t> &amp; Doury, 2010).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7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Predication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 &amp; Argumentation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1700" dirty="0" err="1"/>
              <a:t>Comparison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the Second World </a:t>
            </a:r>
            <a:r>
              <a:rPr lang="fr-FR" sz="1700" dirty="0" err="1"/>
              <a:t>War</a:t>
            </a:r>
            <a:r>
              <a:rPr lang="fr-FR" sz="1700" dirty="0"/>
              <a:t>, </a:t>
            </a:r>
            <a:r>
              <a:rPr lang="fr-FR" sz="1700" dirty="0" err="1"/>
              <a:t>relying</a:t>
            </a:r>
            <a:r>
              <a:rPr lang="fr-FR" sz="1700" dirty="0"/>
              <a:t> on </a:t>
            </a:r>
            <a:r>
              <a:rPr lang="fr-FR" sz="1700" b="1" dirty="0"/>
              <a:t>collective memory </a:t>
            </a:r>
            <a:r>
              <a:rPr lang="fr-FR" sz="1700" dirty="0"/>
              <a:t>(Doury &amp; Naccuchio, 2019; De Fina, 2003). &amp; </a:t>
            </a:r>
            <a:r>
              <a:rPr lang="fr-FR" sz="1700" b="1" dirty="0"/>
              <a:t>Comparative argument </a:t>
            </a:r>
            <a:r>
              <a:rPr lang="fr-FR" sz="1700" dirty="0" err="1"/>
              <a:t>relying</a:t>
            </a:r>
            <a:r>
              <a:rPr lang="fr-FR" sz="1700" dirty="0"/>
              <a:t> on the </a:t>
            </a:r>
            <a:r>
              <a:rPr lang="fr-FR" sz="1700" dirty="0" err="1"/>
              <a:t>past</a:t>
            </a:r>
            <a:r>
              <a:rPr lang="fr-FR" sz="1700" i="1" dirty="0"/>
              <a:t> (</a:t>
            </a:r>
            <a:r>
              <a:rPr lang="fr-FR" sz="1700" dirty="0"/>
              <a:t>Doury &amp; Nacucchio, 2019; </a:t>
            </a:r>
            <a:r>
              <a:rPr lang="fr-FR" sz="1700" dirty="0" err="1"/>
              <a:t>Chateauraynaud</a:t>
            </a:r>
            <a:r>
              <a:rPr lang="fr-FR" sz="1700" dirty="0"/>
              <a:t> &amp; Doury, 2013)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7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Predication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1700" dirty="0"/>
              <a:t>Discursive qualification of the transition out of </a:t>
            </a:r>
            <a:r>
              <a:rPr lang="fr-FR" sz="1700" dirty="0" err="1"/>
              <a:t>lockdown</a:t>
            </a:r>
            <a:r>
              <a:rPr lang="fr-FR" sz="1700" dirty="0"/>
              <a:t> as happening </a:t>
            </a:r>
            <a:r>
              <a:rPr lang="fr-FR" sz="1700" dirty="0" err="1"/>
              <a:t>gradually</a:t>
            </a:r>
            <a:r>
              <a:rPr lang="fr-FR" sz="1700" dirty="0"/>
              <a:t>. </a:t>
            </a:r>
            <a:r>
              <a:rPr lang="fr-FR" sz="1700" b="1" dirty="0"/>
              <a:t>Time </a:t>
            </a:r>
            <a:r>
              <a:rPr lang="fr-FR" sz="1700" b="1" dirty="0" err="1"/>
              <a:t>summon</a:t>
            </a:r>
            <a:r>
              <a:rPr lang="fr-FR" sz="1700" dirty="0"/>
              <a:t> (Van Leeuwen, 2005) 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680575-C13A-9971-87DF-7689D372D33F}"/>
              </a:ext>
            </a:extLst>
          </p:cNvPr>
          <p:cNvSpPr txBox="1"/>
          <p:nvPr/>
        </p:nvSpPr>
        <p:spPr>
          <a:xfrm>
            <a:off x="7100488" y="333828"/>
            <a:ext cx="490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Combining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the DHA </a:t>
            </a:r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analytical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strategies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w/ temporal ressources of Narrative </a:t>
            </a:r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Analysis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77523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B24A07-21D0-E4D0-F805-3BBECDA4E781}"/>
              </a:ext>
            </a:extLst>
          </p:cNvPr>
          <p:cNvSpPr/>
          <p:nvPr/>
        </p:nvSpPr>
        <p:spPr>
          <a:xfrm>
            <a:off x="475028" y="1135744"/>
            <a:ext cx="11433944" cy="27667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C127D5-DF3B-ACE1-3E4B-924B81FB2209}"/>
              </a:ext>
            </a:extLst>
          </p:cNvPr>
          <p:cNvSpPr txBox="1"/>
          <p:nvPr/>
        </p:nvSpPr>
        <p:spPr>
          <a:xfrm>
            <a:off x="554050" y="812800"/>
            <a:ext cx="11162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"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context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is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constantly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changing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and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that's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why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we've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always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talked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about an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evolutionary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process. Scientific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knowledge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is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also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evolving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know a lot more about the virus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today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than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did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at the start of the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crisis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and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that's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why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we've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adapted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each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upturn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</a:p>
          <a:p>
            <a:pPr algn="just"/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(…)</a:t>
            </a:r>
          </a:p>
          <a:p>
            <a:pPr algn="just"/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 a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political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decision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-maker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need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time and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hindsight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take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necessary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measures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And I know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that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this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doesn't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fit in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with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sense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urgency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or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immediacy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world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or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that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social media,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yet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need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take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time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need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make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decisions</a:t>
            </a:r>
            <a:r>
              <a:rPr lang="fr-BE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(...)".</a:t>
            </a:r>
          </a:p>
          <a:p>
            <a:pPr algn="r"/>
            <a:r>
              <a:rPr lang="fr-BE" sz="1600" dirty="0">
                <a:effectLst/>
                <a:latin typeface="Helvetica Neue" panose="02000503000000020004" pitchFamily="2" charset="0"/>
              </a:rPr>
              <a:t>Sophie </a:t>
            </a:r>
            <a:r>
              <a:rPr lang="fr-BE" sz="1600" dirty="0" err="1">
                <a:effectLst/>
                <a:latin typeface="Helvetica Neue" panose="02000503000000020004" pitchFamily="2" charset="0"/>
              </a:rPr>
              <a:t>Wilmès</a:t>
            </a:r>
            <a:r>
              <a:rPr lang="fr-BE" sz="1600" dirty="0">
                <a:effectLst/>
                <a:latin typeface="Helvetica Neue" panose="02000503000000020004" pitchFamily="2" charset="0"/>
              </a:rPr>
              <a:t>, 06/05/2020</a:t>
            </a:r>
            <a:r>
              <a:rPr lang="fr-BE" sz="1600" dirty="0">
                <a:solidFill>
                  <a:srgbClr val="000000"/>
                </a:solidFill>
              </a:rPr>
              <a:t> – </a:t>
            </a:r>
            <a:r>
              <a:rPr lang="fr-BE" sz="1600" dirty="0" err="1">
                <a:solidFill>
                  <a:srgbClr val="000000"/>
                </a:solidFill>
              </a:rPr>
              <a:t>translated</a:t>
            </a:r>
            <a:r>
              <a:rPr lang="fr-BE" sz="1600" dirty="0">
                <a:solidFill>
                  <a:srgbClr val="000000"/>
                </a:solidFill>
              </a:rPr>
              <a:t> </a:t>
            </a:r>
            <a:r>
              <a:rPr lang="fr-BE" sz="1600" dirty="0" err="1">
                <a:solidFill>
                  <a:srgbClr val="000000"/>
                </a:solidFill>
              </a:rPr>
              <a:t>from</a:t>
            </a:r>
            <a:r>
              <a:rPr lang="fr-BE" sz="1600" dirty="0">
                <a:solidFill>
                  <a:srgbClr val="000000"/>
                </a:solidFill>
              </a:rPr>
              <a:t> French</a:t>
            </a:r>
            <a:endParaRPr lang="fr-BE" sz="1600" dirty="0">
              <a:effectLst/>
              <a:latin typeface="Helvetica Neue" panose="02000503000000020004" pitchFamily="2" charset="0"/>
            </a:endParaRPr>
          </a:p>
          <a:p>
            <a:pPr algn="r"/>
            <a:endParaRPr lang="fr-BE" dirty="0">
              <a:latin typeface="Helvetica Neue" panose="02000503000000020004" pitchFamily="2" charset="0"/>
            </a:endParaRPr>
          </a:p>
          <a:p>
            <a:pPr algn="just"/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AB85F4-E0D8-B706-0F55-4726F85B29EE}"/>
              </a:ext>
            </a:extLst>
          </p:cNvPr>
          <p:cNvSpPr txBox="1"/>
          <p:nvPr/>
        </p:nvSpPr>
        <p:spPr>
          <a:xfrm>
            <a:off x="673268" y="4073030"/>
            <a:ext cx="108454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Predication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 &amp; Intensification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fr-FR" sz="1700" dirty="0"/>
              <a:t> </a:t>
            </a:r>
            <a:r>
              <a:rPr lang="fr-FR" sz="1700" dirty="0" err="1"/>
              <a:t>depiction</a:t>
            </a:r>
            <a:r>
              <a:rPr lang="fr-FR" sz="1700" dirty="0"/>
              <a:t> of </a:t>
            </a:r>
            <a:r>
              <a:rPr lang="fr-FR" sz="1700" dirty="0" err="1"/>
              <a:t>context</a:t>
            </a:r>
            <a:r>
              <a:rPr lang="fr-FR" sz="1700" dirty="0"/>
              <a:t> as </a:t>
            </a:r>
            <a:r>
              <a:rPr lang="fr-FR" sz="1700" dirty="0" err="1"/>
              <a:t>constantly</a:t>
            </a:r>
            <a:r>
              <a:rPr lang="fr-FR" sz="1700" dirty="0"/>
              <a:t> </a:t>
            </a:r>
            <a:r>
              <a:rPr lang="fr-FR" sz="1700" dirty="0" err="1"/>
              <a:t>changing</a:t>
            </a:r>
            <a:r>
              <a:rPr lang="fr-FR" sz="1700" dirty="0"/>
              <a:t>, </a:t>
            </a:r>
            <a:r>
              <a:rPr lang="fr-FR" sz="1700" dirty="0" err="1"/>
              <a:t>being</a:t>
            </a:r>
            <a:r>
              <a:rPr lang="fr-FR" sz="1700" dirty="0"/>
              <a:t> a </a:t>
            </a:r>
            <a:r>
              <a:rPr lang="fr-FR" sz="1700" b="1" dirty="0" err="1"/>
              <a:t>disorienting</a:t>
            </a:r>
            <a:r>
              <a:rPr lang="fr-FR" sz="1700" b="1" dirty="0"/>
              <a:t> </a:t>
            </a:r>
            <a:r>
              <a:rPr lang="fr-FR" sz="1700" b="1" dirty="0" err="1"/>
              <a:t>experience</a:t>
            </a:r>
            <a:r>
              <a:rPr lang="fr-FR" sz="1700" dirty="0"/>
              <a:t> (De Fina, 2003)</a:t>
            </a: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fr-FR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Argumentation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1700" dirty="0" err="1"/>
              <a:t>measures</a:t>
            </a:r>
            <a:r>
              <a:rPr lang="fr-FR" sz="1700" dirty="0"/>
              <a:t> </a:t>
            </a:r>
            <a:r>
              <a:rPr lang="fr-FR" sz="1700" dirty="0" err="1"/>
              <a:t>taken</a:t>
            </a:r>
            <a:r>
              <a:rPr lang="fr-FR" sz="1700" dirty="0"/>
              <a:t> by </a:t>
            </a:r>
            <a:r>
              <a:rPr lang="fr-FR" sz="1700" dirty="0" err="1"/>
              <a:t>decision</a:t>
            </a:r>
            <a:r>
              <a:rPr lang="fr-FR" sz="1700" dirty="0"/>
              <a:t> </a:t>
            </a:r>
            <a:r>
              <a:rPr lang="fr-FR" sz="1700" dirty="0" err="1"/>
              <a:t>makers</a:t>
            </a:r>
            <a:r>
              <a:rPr lang="fr-FR" sz="1700" dirty="0"/>
              <a:t> </a:t>
            </a:r>
            <a:r>
              <a:rPr lang="fr-FR" sz="1700" b="1" dirty="0" err="1"/>
              <a:t>depend</a:t>
            </a:r>
            <a:r>
              <a:rPr lang="fr-FR" sz="1700" b="1" dirty="0"/>
              <a:t> on the </a:t>
            </a:r>
            <a:r>
              <a:rPr lang="fr-FR" sz="1700" b="1" dirty="0" err="1"/>
              <a:t>evolution</a:t>
            </a:r>
            <a:r>
              <a:rPr lang="fr-FR" sz="1700" b="1" dirty="0"/>
              <a:t> of </a:t>
            </a:r>
            <a:r>
              <a:rPr lang="fr-FR" sz="1700" b="1" dirty="0" err="1"/>
              <a:t>scientific</a:t>
            </a:r>
            <a:r>
              <a:rPr lang="fr-FR" sz="1700" b="1" dirty="0"/>
              <a:t> </a:t>
            </a:r>
            <a:r>
              <a:rPr lang="fr-FR" sz="1700" b="1" dirty="0" err="1"/>
              <a:t>knowledge</a:t>
            </a:r>
            <a:r>
              <a:rPr lang="fr-FR" sz="1700" dirty="0"/>
              <a:t>. A </a:t>
            </a:r>
            <a:r>
              <a:rPr lang="fr-FR" sz="1700" b="1" dirty="0"/>
              <a:t>causal </a:t>
            </a:r>
            <a:r>
              <a:rPr lang="fr-FR" sz="1700" b="1" dirty="0" err="1"/>
              <a:t>link</a:t>
            </a:r>
            <a:r>
              <a:rPr lang="fr-FR" sz="1700" b="1" dirty="0"/>
              <a:t>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dirty="0" err="1"/>
              <a:t>created</a:t>
            </a:r>
            <a:r>
              <a:rPr lang="fr-FR" sz="1700" dirty="0"/>
              <a:t> (Doury &amp; Nacucchio, 2019). </a:t>
            </a:r>
          </a:p>
          <a:p>
            <a:pPr algn="just"/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Predication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1700" dirty="0" err="1"/>
              <a:t>political</a:t>
            </a:r>
            <a:r>
              <a:rPr lang="fr-FR" sz="1700" dirty="0"/>
              <a:t> </a:t>
            </a:r>
            <a:r>
              <a:rPr lang="fr-FR" sz="1700" dirty="0" err="1"/>
              <a:t>decision-making</a:t>
            </a:r>
            <a:r>
              <a:rPr lang="fr-FR" sz="1700" dirty="0"/>
              <a:t>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b="1" dirty="0" err="1"/>
              <a:t>described</a:t>
            </a:r>
            <a:r>
              <a:rPr lang="fr-FR" sz="1700" b="1" dirty="0"/>
              <a:t> as </a:t>
            </a:r>
            <a:r>
              <a:rPr lang="fr-FR" sz="1700" b="1" dirty="0" err="1"/>
              <a:t>needing</a:t>
            </a:r>
            <a:r>
              <a:rPr lang="fr-FR" sz="1700" b="1" dirty="0"/>
              <a:t> time </a:t>
            </a:r>
            <a:r>
              <a:rPr lang="fr-FR" sz="1700" dirty="0"/>
              <a:t>and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dirty="0" err="1"/>
              <a:t>opposed</a:t>
            </a:r>
            <a:r>
              <a:rPr lang="fr-FR" sz="1700" dirty="0"/>
              <a:t> to the </a:t>
            </a:r>
            <a:r>
              <a:rPr lang="fr-FR" sz="1700" dirty="0" err="1"/>
              <a:t>immediacy</a:t>
            </a:r>
            <a:r>
              <a:rPr lang="fr-FR" sz="1700" dirty="0"/>
              <a:t> of the world </a:t>
            </a:r>
            <a:r>
              <a:rPr lang="fr-FR" sz="1700" dirty="0" err="1"/>
              <a:t>we</a:t>
            </a:r>
            <a:r>
              <a:rPr lang="fr-FR" sz="1700" dirty="0"/>
              <a:t> live in. There </a:t>
            </a:r>
            <a:r>
              <a:rPr lang="fr-FR" sz="1700" dirty="0" err="1"/>
              <a:t>is</a:t>
            </a:r>
            <a:r>
              <a:rPr lang="fr-FR" sz="1700" dirty="0"/>
              <a:t> a construction of the timing of </a:t>
            </a:r>
            <a:r>
              <a:rPr lang="fr-FR" sz="1700" dirty="0" err="1"/>
              <a:t>political</a:t>
            </a:r>
            <a:r>
              <a:rPr lang="fr-FR" sz="1700" dirty="0"/>
              <a:t> action in </a:t>
            </a:r>
            <a:r>
              <a:rPr lang="fr-FR" sz="1700" dirty="0" err="1"/>
              <a:t>comparison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the </a:t>
            </a:r>
            <a:r>
              <a:rPr lang="fr-FR" sz="1700" dirty="0" err="1"/>
              <a:t>rest</a:t>
            </a:r>
            <a:r>
              <a:rPr lang="fr-FR" sz="1700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CCE480-E0C5-5075-BA7C-A7B37F6DC304}"/>
              </a:ext>
            </a:extLst>
          </p:cNvPr>
          <p:cNvSpPr txBox="1"/>
          <p:nvPr/>
        </p:nvSpPr>
        <p:spPr>
          <a:xfrm>
            <a:off x="475028" y="304747"/>
            <a:ext cx="1139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Combining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the DHA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analytical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strategies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with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temporal ressources of Narrative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Analysis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117128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2A325-7630-55CE-F4A4-3D6948FAC3CA}"/>
              </a:ext>
            </a:extLst>
          </p:cNvPr>
          <p:cNvSpPr/>
          <p:nvPr/>
        </p:nvSpPr>
        <p:spPr>
          <a:xfrm>
            <a:off x="-259644" y="4186122"/>
            <a:ext cx="7445190" cy="2491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AC127D5-DF3B-ACE1-3E4B-924B81FB2209}"/>
              </a:ext>
            </a:extLst>
          </p:cNvPr>
          <p:cNvSpPr txBox="1"/>
          <p:nvPr/>
        </p:nvSpPr>
        <p:spPr>
          <a:xfrm>
            <a:off x="671210" y="4286503"/>
            <a:ext cx="5604997" cy="37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dirty="0">
                <a:solidFill>
                  <a:schemeClr val="tx2"/>
                </a:solidFill>
              </a:rPr>
              <a:t>"The breach of trust is complete. It’s complete </a:t>
            </a:r>
            <a:r>
              <a:rPr lang="en-US" b="1" dirty="0">
                <a:solidFill>
                  <a:schemeClr val="tx2"/>
                </a:solidFill>
              </a:rPr>
              <a:t>at a time when we need trust </a:t>
            </a:r>
            <a:r>
              <a:rPr lang="en-US" dirty="0">
                <a:solidFill>
                  <a:schemeClr val="tx2"/>
                </a:solidFill>
              </a:rPr>
              <a:t>because </a:t>
            </a:r>
            <a:r>
              <a:rPr lang="en-US" b="1" dirty="0">
                <a:solidFill>
                  <a:schemeClr val="tx2"/>
                </a:solidFill>
              </a:rPr>
              <a:t>Omicron is at our doorstep </a:t>
            </a:r>
            <a:r>
              <a:rPr lang="en-US" dirty="0">
                <a:solidFill>
                  <a:schemeClr val="tx2"/>
                </a:solidFill>
              </a:rPr>
              <a:t>(...) I'm moved because I don't think they </a:t>
            </a:r>
            <a:r>
              <a:rPr lang="en-US" dirty="0" err="1">
                <a:solidFill>
                  <a:schemeClr val="tx2"/>
                </a:solidFill>
              </a:rPr>
              <a:t>realise</a:t>
            </a:r>
            <a:r>
              <a:rPr lang="en-US" dirty="0">
                <a:solidFill>
                  <a:schemeClr val="tx2"/>
                </a:solidFill>
              </a:rPr>
              <a:t>. I don't think they </a:t>
            </a:r>
            <a:r>
              <a:rPr lang="en-US" dirty="0" err="1">
                <a:solidFill>
                  <a:schemeClr val="tx2"/>
                </a:solidFill>
              </a:rPr>
              <a:t>realise</a:t>
            </a:r>
            <a:r>
              <a:rPr lang="en-US" dirty="0">
                <a:solidFill>
                  <a:schemeClr val="tx2"/>
                </a:solidFill>
              </a:rPr>
              <a:t> the political horse-trading that goes on in </a:t>
            </a:r>
            <a:r>
              <a:rPr lang="en-US" dirty="0" err="1">
                <a:solidFill>
                  <a:schemeClr val="tx2"/>
                </a:solidFill>
              </a:rPr>
              <a:t>Codeco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indent="-228600" algn="r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1600" dirty="0">
                <a:solidFill>
                  <a:schemeClr val="tx2"/>
                </a:solidFill>
              </a:rPr>
              <a:t>Marius Gilbert, 23/12/21 – </a:t>
            </a:r>
            <a:r>
              <a:rPr lang="en-US" sz="1200" dirty="0">
                <a:solidFill>
                  <a:schemeClr val="tx2"/>
                </a:solidFill>
              </a:rPr>
              <a:t>Translated from French (RTBF interview)</a:t>
            </a:r>
            <a:endParaRPr lang="en-US" sz="1600" b="0" dirty="0">
              <a:solidFill>
                <a:schemeClr val="tx2"/>
              </a:solidFill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AE5F6E-6283-4792-474C-572AD7DB6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0" r="574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5D6840-5A0F-1A2C-0BC9-4FF7F353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39" y="1058453"/>
            <a:ext cx="3031393" cy="32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366D853-DB3D-CC7A-ACF2-F5704F466814}"/>
              </a:ext>
            </a:extLst>
          </p:cNvPr>
          <p:cNvSpPr txBox="1">
            <a:spLocks/>
          </p:cNvSpPr>
          <p:nvPr/>
        </p:nvSpPr>
        <p:spPr>
          <a:xfrm>
            <a:off x="427173" y="53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/>
              <a:t>What</a:t>
            </a:r>
            <a:r>
              <a:rPr lang="fr-FR" sz="3200" dirty="0"/>
              <a:t> about the experts?</a:t>
            </a:r>
          </a:p>
        </p:txBody>
      </p:sp>
    </p:spTree>
    <p:extLst>
      <p:ext uri="{BB962C8B-B14F-4D97-AF65-F5344CB8AC3E}">
        <p14:creationId xmlns:p14="http://schemas.microsoft.com/office/powerpoint/2010/main" val="152563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BC33D2A-6398-1193-7635-076075E22F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Conclusion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D175406-CE55-E47D-02C0-20390B33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860318"/>
          </a:xfrm>
        </p:spPr>
        <p:txBody>
          <a:bodyPr>
            <a:normAutofit fontScale="92500" lnSpcReduction="20000"/>
          </a:bodyPr>
          <a:lstStyle/>
          <a:p>
            <a:r>
              <a:rPr lang="fr-BE" sz="2200" dirty="0" err="1">
                <a:solidFill>
                  <a:srgbClr val="000000"/>
                </a:solidFill>
              </a:rPr>
              <a:t>Different</a:t>
            </a:r>
            <a:r>
              <a:rPr lang="fr-BE" sz="2200" dirty="0">
                <a:solidFill>
                  <a:srgbClr val="000000"/>
                </a:solidFill>
              </a:rPr>
              <a:t> </a:t>
            </a:r>
            <a:r>
              <a:rPr lang="fr-BE" sz="2200" dirty="0" err="1">
                <a:solidFill>
                  <a:srgbClr val="000000"/>
                </a:solidFill>
              </a:rPr>
              <a:t>actors</a:t>
            </a:r>
            <a:r>
              <a:rPr lang="fr-BE" sz="2200" dirty="0">
                <a:solidFill>
                  <a:srgbClr val="000000"/>
                </a:solidFill>
              </a:rPr>
              <a:t> </a:t>
            </a:r>
            <a:r>
              <a:rPr lang="fr-BE" sz="2200" dirty="0" err="1">
                <a:solidFill>
                  <a:srgbClr val="000000"/>
                </a:solidFill>
              </a:rPr>
              <a:t>convey</a:t>
            </a:r>
            <a:r>
              <a:rPr lang="fr-BE" sz="2200" dirty="0">
                <a:solidFill>
                  <a:srgbClr val="000000"/>
                </a:solidFill>
              </a:rPr>
              <a:t> </a:t>
            </a:r>
            <a:r>
              <a:rPr lang="fr-BE" sz="2200" b="1" dirty="0" err="1">
                <a:solidFill>
                  <a:srgbClr val="000000"/>
                </a:solidFill>
              </a:rPr>
              <a:t>different</a:t>
            </a:r>
            <a:r>
              <a:rPr lang="fr-BE" sz="2200" b="1" dirty="0">
                <a:solidFill>
                  <a:srgbClr val="000000"/>
                </a:solidFill>
              </a:rPr>
              <a:t> </a:t>
            </a:r>
            <a:r>
              <a:rPr lang="fr-BE" sz="2200" b="1" dirty="0" err="1">
                <a:solidFill>
                  <a:srgbClr val="000000"/>
                </a:solidFill>
              </a:rPr>
              <a:t>experiences</a:t>
            </a:r>
            <a:r>
              <a:rPr lang="fr-BE" sz="2200" b="1" dirty="0">
                <a:solidFill>
                  <a:srgbClr val="000000"/>
                </a:solidFill>
              </a:rPr>
              <a:t> of time</a:t>
            </a:r>
          </a:p>
          <a:p>
            <a:r>
              <a:rPr lang="fr-BE" sz="2200" b="1" dirty="0" err="1">
                <a:solidFill>
                  <a:srgbClr val="000000"/>
                </a:solidFill>
              </a:rPr>
              <a:t>Legitimation</a:t>
            </a:r>
            <a:r>
              <a:rPr lang="fr-BE" sz="2200" b="1" dirty="0">
                <a:solidFill>
                  <a:srgbClr val="000000"/>
                </a:solidFill>
              </a:rPr>
              <a:t> / </a:t>
            </a:r>
            <a:r>
              <a:rPr lang="fr-BE" sz="2200" b="1" dirty="0" err="1">
                <a:solidFill>
                  <a:srgbClr val="000000"/>
                </a:solidFill>
              </a:rPr>
              <a:t>Delegitimation</a:t>
            </a:r>
            <a:r>
              <a:rPr lang="fr-BE" sz="2200" b="1" dirty="0">
                <a:solidFill>
                  <a:srgbClr val="000000"/>
                </a:solidFill>
              </a:rPr>
              <a:t> </a:t>
            </a:r>
            <a:r>
              <a:rPr lang="fr-BE" sz="2200" dirty="0" err="1">
                <a:solidFill>
                  <a:srgbClr val="000000"/>
                </a:solidFill>
              </a:rPr>
              <a:t>through</a:t>
            </a:r>
            <a:r>
              <a:rPr lang="fr-BE" sz="2200" dirty="0">
                <a:solidFill>
                  <a:srgbClr val="000000"/>
                </a:solidFill>
              </a:rPr>
              <a:t> the </a:t>
            </a:r>
            <a:r>
              <a:rPr lang="fr-BE" sz="2200" dirty="0" err="1">
                <a:solidFill>
                  <a:srgbClr val="000000"/>
                </a:solidFill>
              </a:rPr>
              <a:t>discourses</a:t>
            </a:r>
            <a:r>
              <a:rPr lang="fr-BE" sz="2200" dirty="0">
                <a:solidFill>
                  <a:srgbClr val="000000"/>
                </a:solidFill>
              </a:rPr>
              <a:t> on time and </a:t>
            </a:r>
            <a:r>
              <a:rPr lang="fr-BE" sz="2200" dirty="0" err="1">
                <a:solidFill>
                  <a:srgbClr val="000000"/>
                </a:solidFill>
              </a:rPr>
              <a:t>their</a:t>
            </a:r>
            <a:r>
              <a:rPr lang="fr-BE" sz="2200" dirty="0">
                <a:solidFill>
                  <a:srgbClr val="000000"/>
                </a:solidFill>
              </a:rPr>
              <a:t> </a:t>
            </a:r>
            <a:r>
              <a:rPr lang="fr-BE" sz="2200" dirty="0" err="1">
                <a:solidFill>
                  <a:srgbClr val="000000"/>
                </a:solidFill>
              </a:rPr>
              <a:t>evolution</a:t>
            </a:r>
            <a:endParaRPr lang="fr-BE" sz="2200" dirty="0">
              <a:solidFill>
                <a:srgbClr val="000000"/>
              </a:solidFill>
            </a:endParaRPr>
          </a:p>
          <a:p>
            <a:pPr lvl="1"/>
            <a:r>
              <a:rPr lang="fr-BE" sz="1900" dirty="0">
                <a:solidFill>
                  <a:srgbClr val="000000"/>
                </a:solidFill>
              </a:rPr>
              <a:t>Of experts (Van Leeuwen, 2007)</a:t>
            </a:r>
          </a:p>
          <a:p>
            <a:pPr lvl="1"/>
            <a:r>
              <a:rPr lang="fr-BE" sz="1900" dirty="0">
                <a:solidFill>
                  <a:srgbClr val="000000"/>
                </a:solidFill>
              </a:rPr>
              <a:t>Of </a:t>
            </a:r>
            <a:r>
              <a:rPr lang="fr-BE" sz="1900" dirty="0" err="1">
                <a:solidFill>
                  <a:srgbClr val="000000"/>
                </a:solidFill>
              </a:rPr>
              <a:t>politicians</a:t>
            </a:r>
            <a:r>
              <a:rPr lang="fr-BE" sz="1900" dirty="0">
                <a:solidFill>
                  <a:srgbClr val="000000"/>
                </a:solidFill>
              </a:rPr>
              <a:t> (on COVID-19 </a:t>
            </a:r>
            <a:r>
              <a:rPr lang="fr-BE" sz="1900" dirty="0" err="1">
                <a:solidFill>
                  <a:srgbClr val="000000"/>
                </a:solidFill>
              </a:rPr>
              <a:t>see</a:t>
            </a:r>
            <a:r>
              <a:rPr lang="fr-BE" sz="1900" dirty="0">
                <a:solidFill>
                  <a:srgbClr val="000000"/>
                </a:solidFill>
              </a:rPr>
              <a:t> Wodak, 2022; </a:t>
            </a:r>
            <a:r>
              <a:rPr lang="fr-BE" sz="1900" dirty="0" err="1">
                <a:solidFill>
                  <a:srgbClr val="000000"/>
                </a:solidFill>
              </a:rPr>
              <a:t>Raupp</a:t>
            </a:r>
            <a:r>
              <a:rPr lang="fr-BE" sz="1900" dirty="0">
                <a:solidFill>
                  <a:srgbClr val="000000"/>
                </a:solidFill>
              </a:rPr>
              <a:t>, 2022)</a:t>
            </a:r>
          </a:p>
          <a:p>
            <a:pPr lvl="1"/>
            <a:r>
              <a:rPr lang="fr-BE" sz="1900" dirty="0">
                <a:solidFill>
                  <a:srgbClr val="000000"/>
                </a:solidFill>
              </a:rPr>
              <a:t>Appropriation of </a:t>
            </a:r>
            <a:r>
              <a:rPr lang="fr-BE" sz="1900" dirty="0" err="1">
                <a:solidFill>
                  <a:srgbClr val="000000"/>
                </a:solidFill>
              </a:rPr>
              <a:t>each</a:t>
            </a:r>
            <a:r>
              <a:rPr lang="fr-BE" sz="1900" dirty="0">
                <a:solidFill>
                  <a:srgbClr val="000000"/>
                </a:solidFill>
              </a:rPr>
              <a:t> </a:t>
            </a:r>
            <a:r>
              <a:rPr lang="fr-BE" sz="1900" dirty="0" err="1">
                <a:solidFill>
                  <a:srgbClr val="000000"/>
                </a:solidFill>
              </a:rPr>
              <a:t>other</a:t>
            </a:r>
            <a:r>
              <a:rPr lang="fr-BE" sz="1900" dirty="0">
                <a:solidFill>
                  <a:srgbClr val="000000"/>
                </a:solidFill>
              </a:rPr>
              <a:t> </a:t>
            </a:r>
            <a:r>
              <a:rPr lang="fr-BE" sz="1900" dirty="0" err="1">
                <a:solidFill>
                  <a:srgbClr val="000000"/>
                </a:solidFill>
              </a:rPr>
              <a:t>discourses</a:t>
            </a:r>
            <a:r>
              <a:rPr lang="fr-BE" sz="1900" dirty="0">
                <a:solidFill>
                  <a:srgbClr val="000000"/>
                </a:solidFill>
              </a:rPr>
              <a:t>, </a:t>
            </a:r>
            <a:r>
              <a:rPr lang="fr-BE" sz="1900" dirty="0" err="1">
                <a:solidFill>
                  <a:srgbClr val="000000"/>
                </a:solidFill>
              </a:rPr>
              <a:t>some</a:t>
            </a:r>
            <a:r>
              <a:rPr lang="fr-BE" sz="1900" dirty="0">
                <a:solidFill>
                  <a:srgbClr val="000000"/>
                </a:solidFill>
              </a:rPr>
              <a:t> sort of « </a:t>
            </a:r>
            <a:r>
              <a:rPr lang="fr-BE" sz="1900" dirty="0" err="1">
                <a:solidFill>
                  <a:srgbClr val="000000"/>
                </a:solidFill>
              </a:rPr>
              <a:t>war</a:t>
            </a:r>
            <a:r>
              <a:rPr lang="fr-BE" sz="1900" dirty="0">
                <a:solidFill>
                  <a:srgbClr val="000000"/>
                </a:solidFill>
              </a:rPr>
              <a:t> of position » (</a:t>
            </a:r>
            <a:r>
              <a:rPr lang="fr-BE" sz="1900" dirty="0" err="1">
                <a:solidFill>
                  <a:srgbClr val="000000"/>
                </a:solidFill>
              </a:rPr>
              <a:t>Filiminov</a:t>
            </a:r>
            <a:r>
              <a:rPr lang="fr-BE" sz="1900" dirty="0">
                <a:solidFill>
                  <a:srgbClr val="000000"/>
                </a:solidFill>
              </a:rPr>
              <a:t> &amp; Carpentier, 2022; Mouffe, 1979/2014)</a:t>
            </a:r>
          </a:p>
          <a:p>
            <a:pPr lvl="1"/>
            <a:r>
              <a:rPr lang="fr-BE" sz="1900" dirty="0" err="1">
                <a:solidFill>
                  <a:srgbClr val="000000"/>
                </a:solidFill>
              </a:rPr>
              <a:t>Knowledgeability</a:t>
            </a:r>
            <a:r>
              <a:rPr lang="fr-BE" sz="1900" dirty="0">
                <a:solidFill>
                  <a:srgbClr val="000000"/>
                </a:solidFill>
              </a:rPr>
              <a:t> (&gt;&lt; Opinions) as the principal </a:t>
            </a:r>
            <a:r>
              <a:rPr lang="fr-BE" sz="1900" dirty="0" err="1">
                <a:solidFill>
                  <a:srgbClr val="000000"/>
                </a:solidFill>
              </a:rPr>
              <a:t>characteristic</a:t>
            </a:r>
            <a:r>
              <a:rPr lang="fr-BE" sz="1900" dirty="0">
                <a:solidFill>
                  <a:srgbClr val="000000"/>
                </a:solidFill>
              </a:rPr>
              <a:t> of expert </a:t>
            </a:r>
            <a:r>
              <a:rPr lang="fr-BE" sz="1900" dirty="0" err="1">
                <a:solidFill>
                  <a:srgbClr val="000000"/>
                </a:solidFill>
              </a:rPr>
              <a:t>positioning</a:t>
            </a:r>
            <a:r>
              <a:rPr lang="fr-BE" sz="1900" dirty="0">
                <a:solidFill>
                  <a:srgbClr val="000000"/>
                </a:solidFill>
              </a:rPr>
              <a:t> (</a:t>
            </a:r>
            <a:r>
              <a:rPr lang="fr-BE" sz="1900" b="0" i="0" u="none" strike="noStrike" dirty="0">
                <a:solidFill>
                  <a:srgbClr val="000000"/>
                </a:solidFill>
                <a:effectLst/>
              </a:rPr>
              <a:t>Carpentier, 2011:190-191; Van Leeuwen, 2007:94)</a:t>
            </a:r>
          </a:p>
          <a:p>
            <a:r>
              <a:rPr lang="fr-BE" sz="2200" b="0" i="0" u="none" strike="noStrike" dirty="0" err="1">
                <a:solidFill>
                  <a:srgbClr val="000000"/>
                </a:solidFill>
                <a:effectLst/>
              </a:rPr>
              <a:t>Through</a:t>
            </a:r>
            <a:r>
              <a:rPr lang="fr-BE" sz="2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200" b="0" i="0" u="none" strike="noStrike" dirty="0" err="1">
                <a:solidFill>
                  <a:srgbClr val="000000"/>
                </a:solidFill>
                <a:effectLst/>
              </a:rPr>
              <a:t>various</a:t>
            </a:r>
            <a:r>
              <a:rPr lang="fr-BE" sz="2200" b="0" i="0" u="none" strike="noStrike" dirty="0">
                <a:solidFill>
                  <a:srgbClr val="000000"/>
                </a:solidFill>
                <a:effectLst/>
              </a:rPr>
              <a:t> temporal discursive </a:t>
            </a:r>
            <a:r>
              <a:rPr lang="fr-BE" sz="2200" b="0" i="0" u="none" strike="noStrike" dirty="0" err="1">
                <a:solidFill>
                  <a:srgbClr val="000000"/>
                </a:solidFill>
                <a:effectLst/>
              </a:rPr>
              <a:t>resources</a:t>
            </a:r>
            <a:r>
              <a:rPr lang="fr-BE" sz="2200" dirty="0">
                <a:solidFill>
                  <a:srgbClr val="000000"/>
                </a:solidFill>
              </a:rPr>
              <a:t>: </a:t>
            </a:r>
            <a:r>
              <a:rPr lang="fr-BE" sz="2200" b="0" i="0" u="none" strike="noStrike" dirty="0">
                <a:solidFill>
                  <a:srgbClr val="000000"/>
                </a:solidFill>
                <a:effectLst/>
              </a:rPr>
              <a:t>collective memory, narratives, projection in the future, </a:t>
            </a:r>
            <a:r>
              <a:rPr lang="fr-BE" sz="2200" b="0" i="0" u="none" strike="noStrike" dirty="0" err="1">
                <a:solidFill>
                  <a:srgbClr val="000000"/>
                </a:solidFill>
                <a:effectLst/>
              </a:rPr>
              <a:t>references</a:t>
            </a:r>
            <a:r>
              <a:rPr lang="fr-BE" sz="2200" b="0" i="0" u="none" strike="noStrike" dirty="0">
                <a:solidFill>
                  <a:srgbClr val="000000"/>
                </a:solidFill>
                <a:effectLst/>
              </a:rPr>
              <a:t> to the </a:t>
            </a:r>
            <a:r>
              <a:rPr lang="fr-BE" sz="2200" b="0" i="0" u="none" strike="noStrike" dirty="0" err="1">
                <a:solidFill>
                  <a:srgbClr val="000000"/>
                </a:solidFill>
                <a:effectLst/>
              </a:rPr>
              <a:t>past</a:t>
            </a:r>
            <a:r>
              <a:rPr lang="fr-BE" sz="2200" b="0" i="0" u="none" strike="noStrike" dirty="0">
                <a:solidFill>
                  <a:srgbClr val="000000"/>
                </a:solidFill>
                <a:effectLst/>
              </a:rPr>
              <a:t>, etc.</a:t>
            </a:r>
          </a:p>
          <a:p>
            <a:pPr lvl="1"/>
            <a:endParaRPr lang="fr-BE" sz="15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US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temporal dimension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discourse (...) </a:t>
            </a:r>
            <a:r>
              <a:rPr lang="en-US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permeates texts and speeches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(...) it is an important component of certain discourses, and of </a:t>
            </a:r>
            <a:r>
              <a:rPr lang="en-US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political discourse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particular, because of the role it plays in </a:t>
            </a:r>
            <a:r>
              <a:rPr lang="en-US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shaping the discursive identity of speakers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their ethos.”</a:t>
            </a:r>
          </a:p>
          <a:p>
            <a:pPr marL="0" indent="0" algn="r">
              <a:buNone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(Doury &amp; Naccuchio, 2019) </a:t>
            </a:r>
            <a:endParaRPr lang="fr-B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2300" dirty="0">
              <a:solidFill>
                <a:srgbClr val="000000"/>
              </a:solidFill>
            </a:endParaRPr>
          </a:p>
          <a:p>
            <a:endParaRPr lang="fr-BE" sz="2300" dirty="0">
              <a:solidFill>
                <a:srgbClr val="000000"/>
              </a:solidFill>
            </a:endParaRPr>
          </a:p>
          <a:p>
            <a:pPr lvl="1"/>
            <a:endParaRPr lang="fr-BE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  <a:sym typeface="Wingdings" pitchFamily="2" charset="2"/>
            </a:endParaRP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07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BC33D2A-6398-1193-7635-076075E22F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/>
              <a:t>References</a:t>
            </a:r>
            <a:endParaRPr lang="fr-FR" sz="36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D175406-CE55-E47D-02C0-20390B33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134600" cy="48603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300" dirty="0">
              <a:solidFill>
                <a:srgbClr val="000000"/>
              </a:solidFill>
            </a:endParaRPr>
          </a:p>
          <a:p>
            <a:endParaRPr lang="fr-BE" sz="2300" dirty="0">
              <a:solidFill>
                <a:srgbClr val="000000"/>
              </a:solidFill>
            </a:endParaRPr>
          </a:p>
          <a:p>
            <a:pPr lvl="1"/>
            <a:endParaRPr lang="fr-BE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  <a:sym typeface="Wingdings" pitchFamily="2" charset="2"/>
            </a:endParaRP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3E90C6-A2E6-AA62-2682-853A9903F4B4}"/>
              </a:ext>
            </a:extLst>
          </p:cNvPr>
          <p:cNvSpPr txBox="1"/>
          <p:nvPr/>
        </p:nvSpPr>
        <p:spPr>
          <a:xfrm>
            <a:off x="1141589" y="1317879"/>
            <a:ext cx="952782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Boin, A., McConnell, A., ‘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Hart, P., (2021).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Governing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Politics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Navigating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Mega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-Crisis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Palgrave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Ed.)</a:t>
            </a:r>
            <a:endParaRPr lang="fr-FR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Boin, A., 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Sanneke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K., 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Overdijk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W. (2013). Leadership in times of 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crisis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 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assessment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al </a:t>
            </a:r>
            <a:r>
              <a:rPr lang="fr-FR" sz="1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Review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of Public Administration, </a:t>
            </a:r>
            <a:r>
              <a:rPr lang="fr-BE" sz="1600" b="0" i="1" dirty="0">
                <a:effectLst/>
                <a:latin typeface="Times"/>
              </a:rPr>
              <a:t>18 (</a:t>
            </a:r>
            <a:r>
              <a:rPr lang="fr-FR" sz="1600" b="0" i="1" dirty="0">
                <a:effectLst/>
                <a:latin typeface="Times New Roman" panose="02020603050405020304" pitchFamily="18" charset="0"/>
              </a:rPr>
              <a:t>1)</a:t>
            </a:r>
            <a:r>
              <a:rPr lang="fr-FR" sz="1600" b="0" dirty="0">
                <a:effectLst/>
                <a:latin typeface="Times New Roman" panose="02020603050405020304" pitchFamily="18" charset="0"/>
              </a:rPr>
              <a:t>, 10.1080/12294659.2013.10805241</a:t>
            </a:r>
            <a:endParaRPr lang="fr-FR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Carcassonne, M., &amp; Servel, L. (2009). Dire le temps, dire le changement : Analyse socio-discursive de mises en mots de la temporalité dans une organisation en mouvement.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Temporalités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https://doi.org/10.4000/temporalites.1122</a:t>
            </a:r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Carpentier, N. (2011). Media and participation : A site of </a:t>
            </a:r>
            <a:r>
              <a:rPr lang="fr-B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ideological-democratic</a:t>
            </a: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struggle. Intellect.</a:t>
            </a:r>
          </a:p>
          <a:p>
            <a:pPr marL="457200" indent="-457200" algn="just"/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Chateauraynaud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F., &amp; Doury, M. (2010). “Désormais…” Essai sur les fonctions argumentatives d’un marqueur de rupture temporelle.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Argumentation et Analyse du Discours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Article 4. https://</a:t>
            </a:r>
            <a:r>
              <a:rPr lang="fr-F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/10.4000/aad.772</a:t>
            </a:r>
            <a:endParaRPr lang="fr-B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Fina, A. (2003). Crossing borders : Time, space, and disorientation in narrative.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Narrative Inquiry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367‑391. https://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/10.1075/ni.13.2.08def</a:t>
            </a:r>
            <a:endParaRPr lang="fr-B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Fina, A. (2022). Stance-taking towards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chronotopes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a window into people’s reactions to societal crises 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Balcony performances in Italy’s lockdown.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Language, Culture and Society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218‑241.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/10.1075/lcs.22006.def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 Fina, A. (2008). Who tells which story and why? Micro and macro contexts in narrative.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Text &amp; Talk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(3).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https://doi.org/10.1515/TEXT.2008.020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Doury, M., &amp; Nacucchio, A. (2019).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Rhétorique, argumentation et temporalité.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Studii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fr-FR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Lingvistică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https://www.academia.edu/39712913/Rh%C3%A9torique_argumentation_et_temporalit%C3%A9</a:t>
            </a:r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Driessens, O. (2023). Not everything is changing : On the relative neglect and meanings of continuity in communication and social change research.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Communication Theory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32‑41. https://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/10.1093/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/qtac022</a:t>
            </a:r>
            <a:endParaRPr lang="fr-B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endParaRPr lang="fr-B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60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BC33D2A-6398-1193-7635-076075E22F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/>
              <a:t>References</a:t>
            </a:r>
            <a:endParaRPr lang="fr-FR" sz="36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D175406-CE55-E47D-02C0-20390B33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134600" cy="48603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300" dirty="0">
              <a:solidFill>
                <a:srgbClr val="000000"/>
              </a:solidFill>
            </a:endParaRPr>
          </a:p>
          <a:p>
            <a:endParaRPr lang="fr-BE" sz="2300" dirty="0">
              <a:solidFill>
                <a:srgbClr val="000000"/>
              </a:solidFill>
            </a:endParaRPr>
          </a:p>
          <a:p>
            <a:pPr lvl="1"/>
            <a:endParaRPr lang="fr-BE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  <a:sym typeface="Wingdings" pitchFamily="2" charset="2"/>
            </a:endParaRP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3E90C6-A2E6-AA62-2682-853A9903F4B4}"/>
              </a:ext>
            </a:extLst>
          </p:cNvPr>
          <p:cNvSpPr txBox="1"/>
          <p:nvPr/>
        </p:nvSpPr>
        <p:spPr>
          <a:xfrm>
            <a:off x="1141589" y="1260729"/>
            <a:ext cx="95278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Forchtner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 (2021). Introducing ‘Narrative in Critical Discourse Studies’.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Critical Discourse Studies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304‑313.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/10.1080/17405904.2020.1802765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Harrison, M., Lancaster, K., &amp; Rhodes, T. (2022). “A matter of time” : Evidence-making temporalities of vaccine development in the COVID-19 media landscape.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Time &amp; Society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132‑154.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https://doi.org/10.1177/0961463X211032201</a:t>
            </a:r>
            <a:endParaRPr lang="fr-FR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McKibben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E. &amp;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Breheny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M. (2023).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Sense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Sense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Time: Longitudinal Narrative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BE" sz="1600" b="0" i="1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International Journal of Qualitative Methods, 22</a:t>
            </a:r>
            <a:r>
              <a:rPr lang="fr-BE" sz="1600" b="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, </a:t>
            </a:r>
            <a:r>
              <a:rPr lang="fr-BE" sz="1600" b="0" i="0" u="none" strike="noStrike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https://doi.org/10.1177/16094069231160928</a:t>
            </a:r>
            <a:r>
              <a:rPr lang="fr-BE" sz="1600" b="0" u="none" strike="noStrike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 </a:t>
            </a:r>
            <a:endParaRPr lang="fr-BE" sz="1600" i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Nahon-Serfaty, I. (2015). Le temps dans une herméneutique du discours sanitaire.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Revue française des sciences de l’information et de la communication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https://doi.org/10.4000/rfsic.1342</a:t>
            </a:r>
            <a:endParaRPr lang="fr-FR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Raupp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J. (2022). 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“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TheSituationIsSerious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”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: 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AngelaMerkel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’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s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 Crisis Communication in the COVID-19 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Pandemic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. In: 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Maarek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 (</a:t>
            </a:r>
            <a:r>
              <a:rPr lang="fr-BE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dir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.), </a:t>
            </a:r>
            <a:r>
              <a:rPr lang="fr-BE" sz="16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Manufacturing</a:t>
            </a:r>
            <a:r>
              <a:rPr lang="fr-BE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 </a:t>
            </a:r>
            <a:r>
              <a:rPr lang="fr-BE" sz="16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Government</a:t>
            </a:r>
            <a:r>
              <a:rPr lang="fr-BE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 Communication on Covid-19 </a:t>
            </a:r>
            <a:r>
              <a:rPr lang="fr-BE" sz="1600" dirty="0">
                <a:solidFill>
                  <a:schemeClr val="accent3">
                    <a:lumMod val="75000"/>
                  </a:schemeClr>
                </a:solidFill>
                <a:effectLst/>
                <a:latin typeface="Times"/>
              </a:rPr>
              <a:t>(Springer, Ed.)</a:t>
            </a: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Reisigl, M. (2017). The discourse historical approach. In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Routledge Handbook of Critical Discourse Studies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(Routledge).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Reisigl, M., &amp; Wodak, R. (2016). The discourse historical approach (DHA). In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Methods of critical discourse studies 3rd edition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(Sage, p. 23‑61).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Sage.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Ricoeur, Paul. (1983).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Temps et récit I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(Editions du Seuil).</a:t>
            </a:r>
          </a:p>
          <a:p>
            <a:pPr marL="457200" indent="-457200" algn="just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Van Leeuwen,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(2005). Time in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discourse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Linguistics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Human Sciences 1(1)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127-145,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issn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1743–1662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Wodak, R. (2015).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Critical Discourse Analysis, Discourse-Historical Approach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(p. 14pp).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/10.4135/9780857028020.d6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Wodak, R. (2022). Legitimizing Crisis Management during COVID-191.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Argumentation et Analyse Du Discours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6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https://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doi.org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/10.4000/aad.6483</a:t>
            </a:r>
            <a:endParaRPr lang="fr-BE" sz="16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57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Focus and </a:t>
            </a:r>
            <a:r>
              <a:rPr lang="fr-FR" sz="3600" dirty="0" err="1"/>
              <a:t>research</a:t>
            </a:r>
            <a:r>
              <a:rPr lang="fr-FR" sz="3600" dirty="0"/>
              <a:t> questions (2)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0990EA-0F14-B374-AB5F-0FDEFEA6F0B8}"/>
              </a:ext>
            </a:extLst>
          </p:cNvPr>
          <p:cNvSpPr txBox="1"/>
          <p:nvPr/>
        </p:nvSpPr>
        <p:spPr>
          <a:xfrm>
            <a:off x="589280" y="1690688"/>
            <a:ext cx="107645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questions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fr-BE" sz="2000" b="0" dirty="0">
              <a:effectLst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what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ways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time and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temporality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are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expressed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by experts and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politicians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their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respective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fr-BE" sz="2000" b="0" dirty="0">
              <a:effectLst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what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ways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did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on time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evolve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over the duration of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crisis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fr-BE" sz="2000" b="0" dirty="0">
              <a:effectLst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what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ways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do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scientific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political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on time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interfere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collide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complement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with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each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other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over the duration of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crisis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fr-BE" sz="2000" b="0" dirty="0">
              <a:effectLst/>
            </a:endParaRP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what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ways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are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on time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producing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power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relationships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between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experts and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politicians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as part of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decision-making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process about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sanitary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measures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? </a:t>
            </a:r>
            <a:endParaRPr lang="fr-BE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fr-BE" sz="2000" b="0" dirty="0">
                <a:effectLst/>
              </a:rPr>
            </a:b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overarching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question:</a:t>
            </a:r>
            <a:endParaRPr lang="fr-BE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How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did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scientific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political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discourses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on time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evolve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and relate to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each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other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as part of the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decision-making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process about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sanitary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measures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during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the COVID-19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pandemic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Belgium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fr-BE" sz="2000" b="0" dirty="0">
              <a:effectLst/>
            </a:endParaRPr>
          </a:p>
          <a:p>
            <a:br>
              <a:rPr lang="fr-BE" sz="2400" dirty="0"/>
            </a:b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27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FC280B3D-FC68-4DDC-950C-506B5C68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CB55F8-F950-431F-9B90-688950D9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D0AA11-2E4E-479C-B953-547285E72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D86C66-EDF0-4ABB-87F4-A2882A2E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26082B-E695-4987-8C03-332366C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1A8835-D9FC-4CAB-AF19-A5513B17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Bottom Right">
            <a:extLst>
              <a:ext uri="{FF2B5EF4-FFF2-40B4-BE49-F238E27FC236}">
                <a16:creationId xmlns:a16="http://schemas.microsoft.com/office/drawing/2014/main" id="{88540B56-6256-419C-AC81-7B56D0DD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5E9C2F-6749-4023-8E94-45C1C3FC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2" name="Graphic 157">
              <a:extLst>
                <a:ext uri="{FF2B5EF4-FFF2-40B4-BE49-F238E27FC236}">
                  <a16:creationId xmlns:a16="http://schemas.microsoft.com/office/drawing/2014/main" id="{D87C11F9-4A6E-44BC-BF6C-0468EFD71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B1B9F72-6727-48A7-A229-1B9E8620C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112D38F-1CDF-4293-96FC-2190D0395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F3E4DE9-57D9-4C4C-BE4E-7F081A1B3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BB673C9-C994-4CA3-B78E-F65C5F8C6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B6FF51D-0B4A-4C30-AEC8-D66E88C98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CF516A0-FBBD-4A87-9E93-708625DE5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F1EDD83-3119-40A9-B093-626EB1B12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5F46DB-9B25-49AD-BC98-191E8891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9309ADC-D3E5-ABEE-6E7A-1A495FF2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3298487" cy="9622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grpSp>
        <p:nvGrpSpPr>
          <p:cNvPr id="72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3F4847A-81A9-B1D4-3EE9-A4A0FC70F38F}"/>
              </a:ext>
            </a:extLst>
          </p:cNvPr>
          <p:cNvSpPr txBox="1"/>
          <p:nvPr/>
        </p:nvSpPr>
        <p:spPr>
          <a:xfrm>
            <a:off x="1136091" y="1829824"/>
            <a:ext cx="10363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fr-FR" sz="2800" dirty="0" err="1"/>
              <a:t>Context</a:t>
            </a:r>
            <a:r>
              <a:rPr lang="fr-FR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fr-FR" sz="2800" dirty="0" err="1"/>
              <a:t>Research</a:t>
            </a:r>
            <a:r>
              <a:rPr lang="fr-FR" sz="2800" dirty="0"/>
              <a:t> Objective</a:t>
            </a:r>
          </a:p>
          <a:p>
            <a:pPr marL="342900" indent="-342900" algn="just">
              <a:buAutoNum type="arabicPeriod"/>
            </a:pPr>
            <a:r>
              <a:rPr lang="fr-FR" sz="2800" dirty="0" err="1"/>
              <a:t>Analytical</a:t>
            </a:r>
            <a:r>
              <a:rPr lang="fr-FR" sz="2800" dirty="0"/>
              <a:t> Framework</a:t>
            </a:r>
          </a:p>
          <a:p>
            <a:pPr marL="342900" indent="-342900" algn="just">
              <a:buAutoNum type="arabicPeriod"/>
            </a:pPr>
            <a:r>
              <a:rPr lang="fr-FR" sz="2800" dirty="0"/>
              <a:t>Case </a:t>
            </a:r>
            <a:r>
              <a:rPr lang="fr-FR" sz="2800" dirty="0" err="1"/>
              <a:t>analysis</a:t>
            </a:r>
            <a:r>
              <a:rPr lang="fr-FR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fr-FR" sz="2800" dirty="0"/>
              <a:t>Conclusion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E52CAE-41E1-9D3C-A4AE-2AD93EBF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20" y="3033021"/>
            <a:ext cx="6443661" cy="34479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4B23E4-55CF-2937-C8B2-9CE9D1F631E4}"/>
              </a:ext>
            </a:extLst>
          </p:cNvPr>
          <p:cNvSpPr txBox="1"/>
          <p:nvPr/>
        </p:nvSpPr>
        <p:spPr>
          <a:xfrm>
            <a:off x="5169320" y="6538912"/>
            <a:ext cx="2984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Source: ECDC</a:t>
            </a:r>
          </a:p>
        </p:txBody>
      </p:sp>
    </p:spTree>
    <p:extLst>
      <p:ext uri="{BB962C8B-B14F-4D97-AF65-F5344CB8AC3E}">
        <p14:creationId xmlns:p14="http://schemas.microsoft.com/office/powerpoint/2010/main" val="8801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Temporality</a:t>
            </a:r>
            <a:r>
              <a:rPr lang="fr-FR" sz="3200" dirty="0"/>
              <a:t> and time management of the </a:t>
            </a:r>
            <a:r>
              <a:rPr lang="fr-FR" sz="3200" dirty="0" err="1"/>
              <a:t>crisis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0990EA-0F14-B374-AB5F-0FDEFEA6F0B8}"/>
              </a:ext>
            </a:extLst>
          </p:cNvPr>
          <p:cNvSpPr txBox="1"/>
          <p:nvPr/>
        </p:nvSpPr>
        <p:spPr>
          <a:xfrm>
            <a:off x="835152" y="1429208"/>
            <a:ext cx="10363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Link </a:t>
            </a:r>
            <a:r>
              <a:rPr lang="fr-FR" sz="2400" dirty="0" err="1"/>
              <a:t>between</a:t>
            </a:r>
            <a:r>
              <a:rPr lang="fr-FR" sz="2400" dirty="0"/>
              <a:t> the </a:t>
            </a:r>
            <a:r>
              <a:rPr lang="fr-FR" sz="2400" b="1" dirty="0"/>
              <a:t>COVID-19 </a:t>
            </a:r>
            <a:r>
              <a:rPr lang="fr-FR" sz="2400" b="1" dirty="0" err="1"/>
              <a:t>crisis</a:t>
            </a:r>
            <a:r>
              <a:rPr lang="fr-FR" sz="2400" b="1" dirty="0"/>
              <a:t> </a:t>
            </a:r>
            <a:r>
              <a:rPr lang="fr-FR" sz="2400" dirty="0"/>
              <a:t>and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b="1" dirty="0" err="1"/>
              <a:t>temporality</a:t>
            </a:r>
            <a:r>
              <a:rPr lang="fr-FR" sz="2400" dirty="0"/>
              <a:t>: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2400" dirty="0"/>
              <a:t>duration,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2400" dirty="0" err="1"/>
              <a:t>cyclicity</a:t>
            </a:r>
            <a:r>
              <a:rPr lang="fr-FR" sz="2400" dirty="0"/>
              <a:t> (</a:t>
            </a:r>
            <a:r>
              <a:rPr lang="fr-FR" sz="2400" dirty="0" err="1"/>
              <a:t>waves</a:t>
            </a:r>
            <a:r>
              <a:rPr lang="fr-FR" sz="2400" dirty="0"/>
              <a:t>),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2400" dirty="0" err="1"/>
              <a:t>urgency</a:t>
            </a:r>
            <a:r>
              <a:rPr lang="fr-FR" sz="2400" dirty="0"/>
              <a:t> VS </a:t>
            </a:r>
            <a:r>
              <a:rPr lang="fr-FR" sz="2400" dirty="0" err="1"/>
              <a:t>waiting</a:t>
            </a:r>
            <a:r>
              <a:rPr lang="fr-FR" sz="2400" dirty="0"/>
              <a:t>,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2400" dirty="0"/>
              <a:t>« change » VS « </a:t>
            </a:r>
            <a:r>
              <a:rPr lang="fr-FR" sz="2400" dirty="0" err="1"/>
              <a:t>continuity</a:t>
            </a:r>
            <a:r>
              <a:rPr lang="fr-FR" sz="2400" dirty="0"/>
              <a:t> » </a:t>
            </a:r>
            <a:r>
              <a:rPr lang="fr-FR" i="1" dirty="0"/>
              <a:t>(Driessens, 2023)</a:t>
            </a:r>
            <a:r>
              <a:rPr lang="fr-FR" sz="2400" i="1" dirty="0"/>
              <a:t>,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2400" dirty="0"/>
              <a:t>the « new normal » </a:t>
            </a:r>
            <a:r>
              <a:rPr lang="fr-FR" i="1" dirty="0"/>
              <a:t>(</a:t>
            </a:r>
            <a:r>
              <a:rPr lang="fr-BE" b="0" i="1" dirty="0" err="1">
                <a:effectLst/>
              </a:rPr>
              <a:t>Krzyżanowski</a:t>
            </a:r>
            <a:r>
              <a:rPr lang="fr-BE" b="0" i="1" dirty="0">
                <a:effectLst/>
              </a:rPr>
              <a:t> et al., 2023).</a:t>
            </a:r>
            <a:endParaRPr lang="fr-FR" i="1" dirty="0"/>
          </a:p>
          <a:p>
            <a:pPr algn="just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DB172-22D4-84AE-E04E-9FEEAB43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29" y="3777623"/>
            <a:ext cx="5716933" cy="27954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206A56-9C7E-DD82-0B05-89613CDEC62A}"/>
              </a:ext>
            </a:extLst>
          </p:cNvPr>
          <p:cNvSpPr txBox="1"/>
          <p:nvPr/>
        </p:nvSpPr>
        <p:spPr>
          <a:xfrm>
            <a:off x="6314081" y="6468528"/>
            <a:ext cx="6110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www.healthybelgium.be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/en/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health-status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/covid-19-crisis/covid-19-mortality</a:t>
            </a:r>
            <a:endParaRPr lang="fr-BE" sz="1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Temporality</a:t>
            </a:r>
            <a:r>
              <a:rPr lang="fr-FR" sz="3200" dirty="0"/>
              <a:t> and time management of the </a:t>
            </a:r>
            <a:r>
              <a:rPr lang="fr-FR" sz="3200" dirty="0" err="1"/>
              <a:t>crisis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0990EA-0F14-B374-AB5F-0FDEFEA6F0B8}"/>
              </a:ext>
            </a:extLst>
          </p:cNvPr>
          <p:cNvSpPr txBox="1"/>
          <p:nvPr/>
        </p:nvSpPr>
        <p:spPr>
          <a:xfrm>
            <a:off x="835152" y="1429208"/>
            <a:ext cx="10363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Link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b="1" dirty="0"/>
              <a:t>COVID-19 </a:t>
            </a:r>
            <a:r>
              <a:rPr lang="fr-FR" sz="2000" b="1" dirty="0" err="1"/>
              <a:t>crisis</a:t>
            </a:r>
            <a:r>
              <a:rPr lang="fr-FR" sz="2000" b="1" dirty="0"/>
              <a:t> </a:t>
            </a:r>
            <a:r>
              <a:rPr lang="fr-FR" sz="2000" dirty="0"/>
              <a:t>and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b="1" dirty="0" err="1"/>
              <a:t>temporality</a:t>
            </a:r>
            <a:r>
              <a:rPr lang="fr-FR" sz="2000" dirty="0"/>
              <a:t>: duration, </a:t>
            </a:r>
            <a:r>
              <a:rPr lang="fr-FR" sz="2000" dirty="0" err="1"/>
              <a:t>cyclicity</a:t>
            </a:r>
            <a:r>
              <a:rPr lang="fr-FR" sz="2000" dirty="0"/>
              <a:t> (</a:t>
            </a:r>
            <a:r>
              <a:rPr lang="fr-FR" sz="2000" dirty="0" err="1"/>
              <a:t>waves</a:t>
            </a:r>
            <a:r>
              <a:rPr lang="fr-FR" sz="2000" dirty="0"/>
              <a:t>), </a:t>
            </a:r>
            <a:r>
              <a:rPr lang="fr-FR" sz="2000" dirty="0" err="1"/>
              <a:t>urgency</a:t>
            </a:r>
            <a:r>
              <a:rPr lang="fr-FR" sz="2000" dirty="0"/>
              <a:t> VS </a:t>
            </a:r>
            <a:r>
              <a:rPr lang="fr-FR" sz="2000" dirty="0" err="1"/>
              <a:t>waiting</a:t>
            </a:r>
            <a:r>
              <a:rPr lang="fr-FR" sz="2000" dirty="0"/>
              <a:t>, « change » VS « </a:t>
            </a:r>
            <a:r>
              <a:rPr lang="fr-FR" sz="2000" dirty="0" err="1"/>
              <a:t>continuity</a:t>
            </a:r>
            <a:r>
              <a:rPr lang="fr-FR" sz="2000" dirty="0"/>
              <a:t> » </a:t>
            </a:r>
            <a:r>
              <a:rPr lang="fr-FR" sz="2000" i="1" dirty="0"/>
              <a:t>(Driessens, 2023), </a:t>
            </a:r>
            <a:r>
              <a:rPr lang="fr-FR" sz="2000" dirty="0"/>
              <a:t>the « new normal » </a:t>
            </a:r>
            <a:r>
              <a:rPr lang="fr-FR" sz="2000" i="1" dirty="0"/>
              <a:t>(</a:t>
            </a:r>
            <a:r>
              <a:rPr lang="fr-BE" sz="2000" b="0" i="1" dirty="0" err="1">
                <a:effectLst/>
              </a:rPr>
              <a:t>Krzyżanowski</a:t>
            </a:r>
            <a:r>
              <a:rPr lang="fr-BE" sz="2000" b="0" i="1" dirty="0">
                <a:effectLst/>
              </a:rPr>
              <a:t> et al., 2023).</a:t>
            </a:r>
            <a:endParaRPr lang="fr-FR" sz="2400" i="1" dirty="0"/>
          </a:p>
          <a:p>
            <a:pPr algn="just"/>
            <a:endParaRPr lang="fr-FR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the virus (</a:t>
            </a:r>
            <a:r>
              <a:rPr lang="fr-FR" sz="2400" dirty="0" err="1"/>
              <a:t>epidemiological</a:t>
            </a: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8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</a:t>
            </a:r>
            <a:r>
              <a:rPr lang="fr-FR" sz="2400" dirty="0" err="1"/>
              <a:t>scientific</a:t>
            </a:r>
            <a:r>
              <a:rPr lang="fr-FR" sz="2400" dirty="0"/>
              <a:t> </a:t>
            </a:r>
            <a:r>
              <a:rPr lang="fr-FR" sz="2400" dirty="0" err="1"/>
              <a:t>knowledge</a:t>
            </a:r>
            <a:r>
              <a:rPr lang="fr-FR" sz="2400" dirty="0"/>
              <a:t> </a:t>
            </a:r>
            <a:r>
              <a:rPr lang="fr-FR" i="1" dirty="0"/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Harrison et al. (2022) on vaccine development) </a:t>
            </a:r>
            <a:endParaRPr lang="fr-FR" b="1" i="1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</a:t>
            </a:r>
            <a:r>
              <a:rPr lang="fr-FR" sz="2400" dirty="0" err="1"/>
              <a:t>political</a:t>
            </a:r>
            <a:r>
              <a:rPr lang="fr-FR" sz="2400" dirty="0"/>
              <a:t> « </a:t>
            </a:r>
            <a:r>
              <a:rPr lang="fr-FR" sz="2400" dirty="0" err="1"/>
              <a:t>decision</a:t>
            </a:r>
            <a:r>
              <a:rPr lang="fr-FR" sz="2400" dirty="0"/>
              <a:t> </a:t>
            </a:r>
            <a:r>
              <a:rPr lang="fr-FR" sz="2400" dirty="0" err="1"/>
              <a:t>making</a:t>
            </a:r>
            <a:r>
              <a:rPr lang="fr-FR" sz="2400" dirty="0"/>
              <a:t> » </a:t>
            </a:r>
            <a:r>
              <a:rPr lang="fr-FR" i="1" dirty="0"/>
              <a:t>(Boin et al., 2013; 2021)</a:t>
            </a:r>
            <a:endParaRPr lang="fr-FR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DB172-22D4-84AE-E04E-9FEEAB43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29" y="3777623"/>
            <a:ext cx="5716933" cy="27954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206A56-9C7E-DD82-0B05-89613CDEC62A}"/>
              </a:ext>
            </a:extLst>
          </p:cNvPr>
          <p:cNvSpPr txBox="1"/>
          <p:nvPr/>
        </p:nvSpPr>
        <p:spPr>
          <a:xfrm>
            <a:off x="6314081" y="6468528"/>
            <a:ext cx="6110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www.healthybelgium.be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/en/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health-status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/covid-19-crisis/covid-19-mortality</a:t>
            </a:r>
            <a:endParaRPr lang="fr-BE" sz="1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8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Temporality</a:t>
            </a:r>
            <a:r>
              <a:rPr lang="fr-FR" sz="3200" dirty="0"/>
              <a:t> and time management of the </a:t>
            </a:r>
            <a:r>
              <a:rPr lang="fr-FR" sz="3200" dirty="0" err="1"/>
              <a:t>crisis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0990EA-0F14-B374-AB5F-0FDEFEA6F0B8}"/>
              </a:ext>
            </a:extLst>
          </p:cNvPr>
          <p:cNvSpPr txBox="1"/>
          <p:nvPr/>
        </p:nvSpPr>
        <p:spPr>
          <a:xfrm>
            <a:off x="835152" y="1429208"/>
            <a:ext cx="10363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Link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b="1" dirty="0"/>
              <a:t>COVID-19 </a:t>
            </a:r>
            <a:r>
              <a:rPr lang="fr-FR" sz="2000" b="1" dirty="0" err="1"/>
              <a:t>crisis</a:t>
            </a:r>
            <a:r>
              <a:rPr lang="fr-FR" sz="2000" b="1" dirty="0"/>
              <a:t> </a:t>
            </a:r>
            <a:r>
              <a:rPr lang="fr-FR" sz="2000" dirty="0"/>
              <a:t>and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b="1" dirty="0" err="1"/>
              <a:t>temporality</a:t>
            </a:r>
            <a:r>
              <a:rPr lang="fr-FR" sz="2000" dirty="0"/>
              <a:t>: duration, </a:t>
            </a:r>
            <a:r>
              <a:rPr lang="fr-FR" sz="2000" dirty="0" err="1"/>
              <a:t>cyclicity</a:t>
            </a:r>
            <a:r>
              <a:rPr lang="fr-FR" sz="2000" dirty="0"/>
              <a:t> (</a:t>
            </a:r>
            <a:r>
              <a:rPr lang="fr-FR" sz="2000" dirty="0" err="1"/>
              <a:t>waves</a:t>
            </a:r>
            <a:r>
              <a:rPr lang="fr-FR" sz="2000" dirty="0"/>
              <a:t>), </a:t>
            </a:r>
            <a:r>
              <a:rPr lang="fr-FR" sz="2000" dirty="0" err="1"/>
              <a:t>urgency</a:t>
            </a:r>
            <a:r>
              <a:rPr lang="fr-FR" sz="2000" dirty="0"/>
              <a:t> VS </a:t>
            </a:r>
            <a:r>
              <a:rPr lang="fr-FR" sz="2000" dirty="0" err="1"/>
              <a:t>waiting</a:t>
            </a:r>
            <a:r>
              <a:rPr lang="fr-FR" sz="2000" dirty="0"/>
              <a:t>, « change » VS « </a:t>
            </a:r>
            <a:r>
              <a:rPr lang="fr-FR" sz="2000" dirty="0" err="1"/>
              <a:t>continuity</a:t>
            </a:r>
            <a:r>
              <a:rPr lang="fr-FR" sz="2000" dirty="0"/>
              <a:t> » </a:t>
            </a:r>
            <a:r>
              <a:rPr lang="fr-FR" sz="2000" i="1" dirty="0"/>
              <a:t>(Driessens, 2023), </a:t>
            </a:r>
            <a:r>
              <a:rPr lang="fr-FR" sz="2000" dirty="0"/>
              <a:t>the « new normal » </a:t>
            </a:r>
            <a:r>
              <a:rPr lang="fr-FR" sz="2000" i="1" dirty="0"/>
              <a:t>(</a:t>
            </a:r>
            <a:r>
              <a:rPr lang="fr-BE" sz="2000" b="0" i="1" dirty="0" err="1">
                <a:effectLst/>
              </a:rPr>
              <a:t>Krzyżanowski</a:t>
            </a:r>
            <a:r>
              <a:rPr lang="fr-BE" sz="2000" b="0" i="1" dirty="0">
                <a:effectLst/>
              </a:rPr>
              <a:t> et al., 2023).</a:t>
            </a:r>
            <a:endParaRPr lang="fr-FR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the virus (</a:t>
            </a:r>
            <a:r>
              <a:rPr lang="fr-FR" sz="2400" dirty="0" err="1"/>
              <a:t>epidemiological</a:t>
            </a:r>
            <a:r>
              <a:rPr lang="fr-FR" sz="2400" dirty="0"/>
              <a:t>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</a:t>
            </a:r>
            <a:r>
              <a:rPr lang="fr-FR" sz="2400" dirty="0" err="1"/>
              <a:t>scientific</a:t>
            </a:r>
            <a:r>
              <a:rPr lang="fr-FR" sz="2400" dirty="0"/>
              <a:t> </a:t>
            </a:r>
            <a:r>
              <a:rPr lang="fr-FR" sz="2400" dirty="0" err="1"/>
              <a:t>knowledge</a:t>
            </a:r>
            <a:r>
              <a:rPr lang="fr-FR" sz="2400" dirty="0"/>
              <a:t> </a:t>
            </a:r>
            <a:r>
              <a:rPr lang="fr-FR" i="1" dirty="0"/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Harrison et al. (2022) on vaccine development) </a:t>
            </a:r>
            <a:endParaRPr lang="fr-FR" b="1" i="1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Time of </a:t>
            </a:r>
            <a:r>
              <a:rPr lang="fr-FR" sz="2400" dirty="0" err="1"/>
              <a:t>political</a:t>
            </a:r>
            <a:r>
              <a:rPr lang="fr-FR" sz="2400" dirty="0"/>
              <a:t> « </a:t>
            </a:r>
            <a:r>
              <a:rPr lang="fr-FR" sz="2400" dirty="0" err="1"/>
              <a:t>decision-making</a:t>
            </a:r>
            <a:r>
              <a:rPr lang="fr-FR" sz="2400" dirty="0"/>
              <a:t> » </a:t>
            </a:r>
            <a:r>
              <a:rPr lang="fr-FR" i="1" dirty="0"/>
              <a:t>(Boin et al., 2013; 2021)</a:t>
            </a:r>
            <a:endParaRPr lang="fr-FR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DB172-22D4-84AE-E04E-9FEEAB43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29" y="3777623"/>
            <a:ext cx="5716933" cy="27954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206A56-9C7E-DD82-0B05-89613CDEC62A}"/>
              </a:ext>
            </a:extLst>
          </p:cNvPr>
          <p:cNvSpPr txBox="1"/>
          <p:nvPr/>
        </p:nvSpPr>
        <p:spPr>
          <a:xfrm>
            <a:off x="6314081" y="6468528"/>
            <a:ext cx="6110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www.healthybelgium.be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/en/</a:t>
            </a:r>
            <a:r>
              <a:rPr lang="fr-BE" sz="12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health-status</a:t>
            </a:r>
            <a:r>
              <a:rPr lang="fr-BE" sz="12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/covid-19-crisis/covid-19-mortality</a:t>
            </a:r>
            <a:endParaRPr lang="fr-BE" sz="1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36B69E-4674-054C-213E-9750BCD38F58}"/>
              </a:ext>
            </a:extLst>
          </p:cNvPr>
          <p:cNvSpPr txBox="1"/>
          <p:nvPr/>
        </p:nvSpPr>
        <p:spPr>
          <a:xfrm>
            <a:off x="536011" y="3777623"/>
            <a:ext cx="5546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« (…) timing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itself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is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also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 social practice – an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integrative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practice, vital for the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coherence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of social life, for holding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together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most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if not all social practices of a society. Elias (1992) (…)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described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the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history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of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what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would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now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call time management as a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history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which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time has been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parceled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up in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ever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smaller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units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and in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which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the balance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gradually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moved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from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natural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synchronization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to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arbitrary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decisions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(and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hence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human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power) (…)» </a:t>
            </a:r>
            <a:b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Van Leeuwen (2005)</a:t>
            </a:r>
          </a:p>
        </p:txBody>
      </p:sp>
    </p:spTree>
    <p:extLst>
      <p:ext uri="{BB962C8B-B14F-4D97-AF65-F5344CB8AC3E}">
        <p14:creationId xmlns:p14="http://schemas.microsoft.com/office/powerpoint/2010/main" val="393044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Time and </a:t>
            </a:r>
            <a:r>
              <a:rPr lang="fr-FR" sz="3600" dirty="0" err="1"/>
              <a:t>discourse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0990EA-0F14-B374-AB5F-0FDEFEA6F0B8}"/>
              </a:ext>
            </a:extLst>
          </p:cNvPr>
          <p:cNvSpPr txBox="1"/>
          <p:nvPr/>
        </p:nvSpPr>
        <p:spPr>
          <a:xfrm>
            <a:off x="838200" y="1065440"/>
            <a:ext cx="105156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 err="1"/>
              <a:t>Research</a:t>
            </a:r>
            <a:r>
              <a:rPr lang="fr-FR" sz="2400" u="sng" dirty="0"/>
              <a:t> objective</a:t>
            </a:r>
            <a:r>
              <a:rPr lang="fr-FR" sz="2400" dirty="0"/>
              <a:t>: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study the 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evolution of discourses on time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the decision-making process of the crisis</a:t>
            </a:r>
            <a:r>
              <a:rPr lang="fr-BE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fr-BE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BE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The concepts of time, </a:t>
            </a:r>
            <a:r>
              <a:rPr lang="fr-BE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temporality</a:t>
            </a:r>
            <a:r>
              <a:rPr lang="fr-BE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fr-BE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Robb</a:t>
            </a:r>
            <a:r>
              <a:rPr lang="fr-BE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2020) &amp; timing (Van Leeuwen, 2005)</a:t>
            </a:r>
          </a:p>
          <a:p>
            <a:pPr algn="just"/>
            <a:endParaRPr lang="fr-BE" sz="2400" dirty="0">
              <a:solidFill>
                <a:srgbClr val="000000"/>
              </a:solidFill>
            </a:endParaRPr>
          </a:p>
          <a:p>
            <a:pPr algn="just"/>
            <a:r>
              <a:rPr lang="fr-FR" sz="2400" dirty="0"/>
              <a:t>Dual vision of time in </a:t>
            </a:r>
            <a:r>
              <a:rPr lang="fr-FR" sz="2400" dirty="0" err="1"/>
              <a:t>discourse</a:t>
            </a:r>
            <a:r>
              <a:rPr lang="fr-FR" sz="2400" dirty="0"/>
              <a:t> </a:t>
            </a:r>
            <a:r>
              <a:rPr lang="fr-FR" sz="2400" dirty="0" err="1"/>
              <a:t>studies</a:t>
            </a:r>
            <a:r>
              <a:rPr lang="fr-FR" sz="2400" dirty="0"/>
              <a:t>:</a:t>
            </a:r>
          </a:p>
          <a:p>
            <a:pPr marL="457200" indent="-457200" algn="just">
              <a:buAutoNum type="arabicParenR"/>
            </a:pPr>
            <a:r>
              <a:rPr lang="fr-FR" sz="2400" b="1" dirty="0"/>
              <a:t>The </a:t>
            </a:r>
            <a:r>
              <a:rPr lang="fr-FR" sz="2400" b="1" dirty="0" err="1"/>
              <a:t>diachronic</a:t>
            </a:r>
            <a:r>
              <a:rPr lang="fr-FR" sz="2400" b="1" dirty="0"/>
              <a:t> aspect </a:t>
            </a:r>
          </a:p>
          <a:p>
            <a:pPr algn="just"/>
            <a:r>
              <a:rPr lang="fr-FR" sz="2400" b="1" dirty="0">
                <a:sym typeface="Wingdings" pitchFamily="2" charset="2"/>
              </a:rPr>
              <a:t>	</a:t>
            </a:r>
            <a:r>
              <a:rPr lang="fr-FR" sz="2000" dirty="0" err="1">
                <a:sym typeface="Wingdings" pitchFamily="2" charset="2"/>
              </a:rPr>
              <a:t>Raupp</a:t>
            </a:r>
            <a:r>
              <a:rPr lang="fr-FR" sz="2000" dirty="0">
                <a:sym typeface="Wingdings" pitchFamily="2" charset="2"/>
              </a:rPr>
              <a:t> (2022), for instance, </a:t>
            </a:r>
            <a:r>
              <a:rPr lang="fr-FR" sz="2000" dirty="0" err="1">
                <a:sym typeface="Wingdings" pitchFamily="2" charset="2"/>
              </a:rPr>
              <a:t>highlighted</a:t>
            </a:r>
            <a:r>
              <a:rPr lang="fr-FR" sz="2000" dirty="0">
                <a:sym typeface="Wingdings" pitchFamily="2" charset="2"/>
              </a:rPr>
              <a:t> the importance of </a:t>
            </a:r>
            <a:r>
              <a:rPr lang="fr-FR" sz="2000" dirty="0" err="1">
                <a:sym typeface="Wingdings" pitchFamily="2" charset="2"/>
              </a:rPr>
              <a:t>taking</a:t>
            </a:r>
            <a:r>
              <a:rPr lang="fr-FR" sz="2000" dirty="0">
                <a:sym typeface="Wingdings" pitchFamily="2" charset="2"/>
              </a:rPr>
              <a:t> 	</a:t>
            </a:r>
            <a:r>
              <a:rPr lang="fr-FR" sz="2000" dirty="0" err="1">
                <a:sym typeface="Wingdings" pitchFamily="2" charset="2"/>
              </a:rPr>
              <a:t>into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account</a:t>
            </a:r>
            <a:r>
              <a:rPr lang="fr-FR" sz="2000" dirty="0">
                <a:sym typeface="Wingdings" pitchFamily="2" charset="2"/>
              </a:rPr>
              <a:t> the 	</a:t>
            </a:r>
            <a:r>
              <a:rPr lang="fr-FR" sz="2000" dirty="0" err="1">
                <a:sym typeface="Wingdings" pitchFamily="2" charset="2"/>
              </a:rPr>
              <a:t>evolutions</a:t>
            </a:r>
            <a:r>
              <a:rPr lang="fr-FR" sz="2000" dirty="0">
                <a:sym typeface="Wingdings" pitchFamily="2" charset="2"/>
              </a:rPr>
              <a:t> of the Covid-19 </a:t>
            </a:r>
            <a:r>
              <a:rPr lang="fr-FR" sz="2000" dirty="0" err="1">
                <a:sym typeface="Wingdings" pitchFamily="2" charset="2"/>
              </a:rPr>
              <a:t>crisis</a:t>
            </a:r>
            <a:r>
              <a:rPr lang="fr-FR" sz="2000" dirty="0">
                <a:sym typeface="Wingdings" pitchFamily="2" charset="2"/>
              </a:rPr>
              <a:t> communication 	over time </a:t>
            </a:r>
            <a:r>
              <a:rPr lang="fr-FR" sz="2000" dirty="0" err="1">
                <a:sym typeface="Wingdings" pitchFamily="2" charset="2"/>
              </a:rPr>
              <a:t>when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studying</a:t>
            </a:r>
            <a:r>
              <a:rPr lang="fr-FR" sz="2000" dirty="0">
                <a:sym typeface="Wingdings" pitchFamily="2" charset="2"/>
              </a:rPr>
              <a:t> 	</a:t>
            </a:r>
            <a:r>
              <a:rPr lang="fr-FR" sz="2000" dirty="0" err="1">
                <a:sym typeface="Wingdings" pitchFamily="2" charset="2"/>
              </a:rPr>
              <a:t>discourse</a:t>
            </a:r>
            <a:r>
              <a:rPr lang="fr-FR" sz="2000" dirty="0">
                <a:sym typeface="Wingdings" pitchFamily="2" charset="2"/>
              </a:rPr>
              <a:t> of </a:t>
            </a:r>
            <a:r>
              <a:rPr lang="fr-FR" sz="2000" dirty="0" err="1">
                <a:sym typeface="Wingdings" pitchFamily="2" charset="2"/>
              </a:rPr>
              <a:t>political</a:t>
            </a:r>
            <a:r>
              <a:rPr lang="fr-FR" sz="2000" dirty="0">
                <a:sym typeface="Wingdings" pitchFamily="2" charset="2"/>
              </a:rPr>
              <a:t> leaders. </a:t>
            </a:r>
            <a:r>
              <a:rPr lang="fr-FR" sz="2000" dirty="0" err="1">
                <a:sym typeface="Wingdings" pitchFamily="2" charset="2"/>
              </a:rPr>
              <a:t>See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also</a:t>
            </a:r>
            <a:r>
              <a:rPr lang="fr-FR" sz="2000" dirty="0">
                <a:sym typeface="Wingdings" pitchFamily="2" charset="2"/>
              </a:rPr>
              <a:t> Wodak (e.g. 2015; 2011) </a:t>
            </a:r>
          </a:p>
          <a:p>
            <a:pPr algn="just"/>
            <a:r>
              <a:rPr lang="fr-FR" sz="2400" b="1" dirty="0">
                <a:sym typeface="Wingdings" pitchFamily="2" charset="2"/>
              </a:rPr>
              <a:t>2) The </a:t>
            </a:r>
            <a:r>
              <a:rPr lang="fr-FR" sz="2400" b="1" dirty="0" err="1">
                <a:sym typeface="Wingdings" pitchFamily="2" charset="2"/>
              </a:rPr>
              <a:t>elaboration</a:t>
            </a:r>
            <a:r>
              <a:rPr lang="fr-FR" sz="2400" b="1" dirty="0">
                <a:sym typeface="Wingdings" pitchFamily="2" charset="2"/>
              </a:rPr>
              <a:t> of time as discursive </a:t>
            </a:r>
            <a:r>
              <a:rPr lang="fr-FR" sz="2400" b="1" dirty="0" err="1">
                <a:sym typeface="Wingdings" pitchFamily="2" charset="2"/>
              </a:rPr>
              <a:t>resources</a:t>
            </a:r>
            <a:r>
              <a:rPr lang="fr-FR" sz="2400" b="1" dirty="0">
                <a:sym typeface="Wingdings" pitchFamily="2" charset="2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itchFamily="2" charset="2"/>
              </a:rPr>
              <a:t>« </a:t>
            </a:r>
            <a:r>
              <a:rPr lang="fr-FR" sz="2000" dirty="0" err="1">
                <a:sym typeface="Wingdings" pitchFamily="2" charset="2"/>
              </a:rPr>
              <a:t>representing</a:t>
            </a:r>
            <a:r>
              <a:rPr lang="fr-FR" sz="2000" dirty="0">
                <a:sym typeface="Wingdings" pitchFamily="2" charset="2"/>
              </a:rPr>
              <a:t> and </a:t>
            </a:r>
            <a:r>
              <a:rPr lang="fr-FR" sz="2000" dirty="0" err="1">
                <a:sym typeface="Wingdings" pitchFamily="2" charset="2"/>
              </a:rPr>
              <a:t>regulating</a:t>
            </a:r>
            <a:r>
              <a:rPr lang="fr-FR" sz="2000" dirty="0">
                <a:sym typeface="Wingdings" pitchFamily="2" charset="2"/>
              </a:rPr>
              <a:t> the timing of social practices » (Van Leeuwen, 2005)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err="1">
                <a:sym typeface="Wingdings" pitchFamily="2" charset="2"/>
              </a:rPr>
              <a:t>Conveying</a:t>
            </a:r>
            <a:r>
              <a:rPr lang="fr-FR" sz="2000" dirty="0">
                <a:sym typeface="Wingdings" pitchFamily="2" charset="2"/>
              </a:rPr>
              <a:t> the </a:t>
            </a:r>
            <a:r>
              <a:rPr lang="fr-FR" sz="2000" dirty="0" err="1">
                <a:sym typeface="Wingdings" pitchFamily="2" charset="2"/>
              </a:rPr>
              <a:t>experience</a:t>
            </a:r>
            <a:r>
              <a:rPr lang="fr-FR" sz="2000" dirty="0">
                <a:sym typeface="Wingdings" pitchFamily="2" charset="2"/>
              </a:rPr>
              <a:t> of </a:t>
            </a:r>
            <a:r>
              <a:rPr lang="fr-FR" sz="2000" dirty="0" err="1">
                <a:sym typeface="Wingdings" pitchFamily="2" charset="2"/>
              </a:rPr>
              <a:t>actors</a:t>
            </a:r>
            <a:r>
              <a:rPr lang="fr-FR" sz="2000" dirty="0">
                <a:sym typeface="Wingdings" pitchFamily="2" charset="2"/>
              </a:rPr>
              <a:t> (De Fina, 2018; 2003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Carcassonne &amp; Servel, 2009</a:t>
            </a:r>
            <a:r>
              <a:rPr lang="fr-FR" sz="2000" dirty="0">
                <a:sym typeface="Wingdings" pitchFamily="2" charset="2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err="1">
                <a:sym typeface="Wingdings" pitchFamily="2" charset="2"/>
              </a:rPr>
              <a:t>Creating</a:t>
            </a:r>
            <a:r>
              <a:rPr lang="fr-FR" sz="2000" dirty="0">
                <a:sym typeface="Wingdings" pitchFamily="2" charset="2"/>
              </a:rPr>
              <a:t> a </a:t>
            </a:r>
            <a:r>
              <a:rPr lang="fr-FR" sz="2000" dirty="0" err="1">
                <a:sym typeface="Wingdings" pitchFamily="2" charset="2"/>
              </a:rPr>
              <a:t>meaningful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lived</a:t>
            </a:r>
            <a:r>
              <a:rPr lang="fr-FR" sz="2000" dirty="0">
                <a:sym typeface="Wingdings" pitchFamily="2" charset="2"/>
              </a:rPr>
              <a:t>/</a:t>
            </a:r>
            <a:r>
              <a:rPr lang="fr-FR" sz="2000" dirty="0" err="1">
                <a:sym typeface="Wingdings" pitchFamily="2" charset="2"/>
              </a:rPr>
              <a:t>human</a:t>
            </a:r>
            <a:r>
              <a:rPr lang="fr-FR" sz="2000" dirty="0">
                <a:sym typeface="Wingdings" pitchFamily="2" charset="2"/>
              </a:rPr>
              <a:t> time (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Doury &amp; Naccuchio, 2019; Nahon-Serfaty, 2015;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Ricoeur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1983)</a:t>
            </a:r>
            <a:r>
              <a:rPr lang="fr-BE" sz="2000" dirty="0">
                <a:effectLst/>
              </a:rPr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2154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463A0B-8336-95E9-66D1-4DDC29EC8A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/>
              <a:t>Analytical</a:t>
            </a:r>
            <a:r>
              <a:rPr lang="fr-FR" sz="2800" dirty="0"/>
              <a:t> </a:t>
            </a:r>
            <a:r>
              <a:rPr lang="fr-FR" sz="2800" dirty="0" err="1"/>
              <a:t>framework</a:t>
            </a:r>
            <a:r>
              <a:rPr lang="fr-FR" sz="2800" dirty="0"/>
              <a:t>: </a:t>
            </a:r>
            <a:r>
              <a:rPr lang="fr-FR" sz="2800" dirty="0" err="1"/>
              <a:t>linking</a:t>
            </a:r>
            <a:r>
              <a:rPr lang="fr-FR" sz="2800" dirty="0"/>
              <a:t> the DHA &amp; Narrative </a:t>
            </a:r>
            <a:r>
              <a:rPr lang="fr-FR" sz="2800" dirty="0" err="1"/>
              <a:t>analysis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C7D426-0DD8-0152-E943-9DF3EF5ED62C}"/>
              </a:ext>
            </a:extLst>
          </p:cNvPr>
          <p:cNvSpPr txBox="1"/>
          <p:nvPr/>
        </p:nvSpPr>
        <p:spPr>
          <a:xfrm>
            <a:off x="1148576" y="1460844"/>
            <a:ext cx="966456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1) The </a:t>
            </a:r>
            <a:r>
              <a:rPr lang="fr-FR" sz="2000" b="1" dirty="0" err="1"/>
              <a:t>Discourse-Historical</a:t>
            </a:r>
            <a:r>
              <a:rPr lang="fr-FR" sz="2000" b="1" dirty="0"/>
              <a:t> </a:t>
            </a:r>
            <a:r>
              <a:rPr lang="fr-FR" sz="2000" b="1" dirty="0" err="1"/>
              <a:t>Approach</a:t>
            </a:r>
            <a:r>
              <a:rPr lang="fr-FR" sz="2000" b="1" dirty="0"/>
              <a:t> (DHA) </a:t>
            </a:r>
          </a:p>
          <a:p>
            <a:pPr algn="just"/>
            <a:r>
              <a:rPr lang="fr-BE" sz="2000" dirty="0">
                <a:solidFill>
                  <a:srgbClr val="000000"/>
                </a:solidFill>
              </a:rPr>
              <a:t>	</a:t>
            </a:r>
            <a:r>
              <a:rPr lang="fr-BE" sz="2000" i="1" dirty="0" err="1">
                <a:solidFill>
                  <a:srgbClr val="000000"/>
                </a:solidFill>
              </a:rPr>
              <a:t>D</a:t>
            </a:r>
            <a:r>
              <a:rPr lang="fr-BE" sz="2000" b="0" i="1" u="none" strike="noStrike" dirty="0" err="1">
                <a:solidFill>
                  <a:srgbClr val="000000"/>
                </a:solidFill>
                <a:effectLst/>
              </a:rPr>
              <a:t>eveloped</a:t>
            </a:r>
            <a:r>
              <a:rPr lang="fr-BE" sz="20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1" u="none" strike="noStrike" dirty="0" err="1">
                <a:solidFill>
                  <a:srgbClr val="000000"/>
                </a:solidFill>
                <a:effectLst/>
              </a:rPr>
              <a:t>mainly</a:t>
            </a:r>
            <a:r>
              <a:rPr lang="fr-BE" sz="2000" b="0" i="1" u="none" strike="noStrike" dirty="0">
                <a:solidFill>
                  <a:srgbClr val="000000"/>
                </a:solidFill>
                <a:effectLst/>
              </a:rPr>
              <a:t> by Wodak (2015; 2022; Wodak &amp; </a:t>
            </a:r>
            <a:r>
              <a:rPr lang="fr-BE" sz="2000" b="0" i="1" u="none" strike="noStrike" dirty="0" err="1">
                <a:solidFill>
                  <a:srgbClr val="000000"/>
                </a:solidFill>
                <a:effectLst/>
              </a:rPr>
              <a:t>Rheindorf</a:t>
            </a:r>
            <a:r>
              <a:rPr lang="fr-BE" sz="2000" b="0" i="1" u="none" strike="noStrike" dirty="0">
                <a:solidFill>
                  <a:srgbClr val="000000"/>
                </a:solidFill>
                <a:effectLst/>
              </a:rPr>
              <a:t>, 2022) &amp; 	Reisigl (2017; Wodak &amp; Reisigl, 2016 in Martin)</a:t>
            </a:r>
          </a:p>
          <a:p>
            <a:pPr algn="just"/>
            <a:endParaRPr lang="fr-BE" sz="2000" dirty="0">
              <a:solidFill>
                <a:srgbClr val="000000"/>
              </a:solidFill>
            </a:endParaRPr>
          </a:p>
          <a:p>
            <a:pPr algn="just"/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Focus on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historical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dimension of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“by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exploring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ways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i="0" u="none" strike="noStrike" dirty="0" err="1">
                <a:solidFill>
                  <a:srgbClr val="000000"/>
                </a:solidFill>
                <a:effectLst/>
              </a:rPr>
              <a:t>particular</a:t>
            </a:r>
            <a:r>
              <a:rPr lang="fr-BE" sz="2000" i="0" u="none" strike="noStrike" dirty="0">
                <a:solidFill>
                  <a:srgbClr val="000000"/>
                </a:solidFill>
                <a:effectLst/>
              </a:rPr>
              <a:t> genres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of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are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subject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diachronic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change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” (Wodak, 2015)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reproducing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ideologies</a:t>
            </a:r>
            <a:r>
              <a:rPr lang="fr-BE" sz="2000" b="1" i="0" u="none" strike="noStrike" dirty="0">
                <a:solidFill>
                  <a:srgbClr val="000000"/>
                </a:solidFill>
                <a:effectLst/>
              </a:rPr>
              <a:t> and power </a:t>
            </a:r>
            <a:r>
              <a:rPr lang="fr-BE" sz="2000" b="1" i="0" u="none" strike="noStrike" dirty="0" err="1">
                <a:solidFill>
                  <a:srgbClr val="000000"/>
                </a:solidFill>
                <a:effectLst/>
              </a:rPr>
              <a:t>relationships</a:t>
            </a:r>
            <a:r>
              <a:rPr lang="fr-BE" sz="200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Discourse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not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taken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as a close unit but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interpreted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as a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dynamic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BE" sz="2000" b="0" i="0" u="none" strike="noStrike" dirty="0" err="1">
                <a:solidFill>
                  <a:srgbClr val="000000"/>
                </a:solidFill>
                <a:effectLst/>
              </a:rPr>
              <a:t>entity</a:t>
            </a:r>
            <a:r>
              <a:rPr lang="fr-BE" sz="2000" b="0" i="0" u="none" strike="noStrike" dirty="0">
                <a:solidFill>
                  <a:srgbClr val="000000"/>
                </a:solidFill>
                <a:effectLst/>
              </a:rPr>
              <a:t>. (Wodak, 2015)</a:t>
            </a:r>
          </a:p>
          <a:p>
            <a:pPr algn="just"/>
            <a:endParaRPr lang="fr-BE" sz="2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2) Narrative </a:t>
            </a:r>
            <a:r>
              <a:rPr lang="fr-FR" sz="2000" b="1" dirty="0" err="1">
                <a:solidFill>
                  <a:srgbClr val="000000"/>
                </a:solidFill>
              </a:rPr>
              <a:t>analysis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fr-FR" sz="2000" b="1" u="none" strike="noStrike" dirty="0">
                <a:solidFill>
                  <a:srgbClr val="000000"/>
                </a:solidFill>
                <a:effectLst/>
              </a:rPr>
              <a:t>	</a:t>
            </a:r>
            <a:r>
              <a:rPr lang="fr-FR" sz="2000" i="1" u="none" strike="noStrike" dirty="0">
                <a:solidFill>
                  <a:srgbClr val="000000"/>
                </a:solidFill>
                <a:effectLst/>
              </a:rPr>
              <a:t>as </a:t>
            </a:r>
            <a:r>
              <a:rPr lang="fr-FR" sz="2000" i="1" u="none" strike="noStrike" dirty="0" err="1">
                <a:solidFill>
                  <a:srgbClr val="000000"/>
                </a:solidFill>
                <a:effectLst/>
              </a:rPr>
              <a:t>developed</a:t>
            </a:r>
            <a:r>
              <a:rPr lang="fr-FR" sz="2000" i="1" u="none" strike="noStrike" dirty="0">
                <a:solidFill>
                  <a:srgbClr val="000000"/>
                </a:solidFill>
                <a:effectLst/>
              </a:rPr>
              <a:t> by De Fina (2022</a:t>
            </a:r>
            <a:r>
              <a:rPr lang="fr-FR" sz="2000" i="1" dirty="0">
                <a:solidFill>
                  <a:srgbClr val="000000"/>
                </a:solidFill>
              </a:rPr>
              <a:t>; 2003; 2008); </a:t>
            </a:r>
            <a:r>
              <a:rPr lang="fr-BE" sz="2000" b="0" i="1" u="none" strike="noStrike" dirty="0" err="1">
                <a:solidFill>
                  <a:srgbClr val="000000"/>
                </a:solidFill>
                <a:effectLst/>
              </a:rPr>
              <a:t>Forchtner</a:t>
            </a:r>
            <a:r>
              <a:rPr lang="fr-BE" sz="2000" b="0" i="1" u="none" strike="noStrike" dirty="0">
                <a:solidFill>
                  <a:srgbClr val="000000"/>
                </a:solidFill>
                <a:effectLst/>
              </a:rPr>
              <a:t> (2021)</a:t>
            </a:r>
            <a:endParaRPr lang="fr-FR" sz="2000" i="1" dirty="0">
              <a:solidFill>
                <a:srgbClr val="000000"/>
              </a:solidFill>
            </a:endParaRPr>
          </a:p>
          <a:p>
            <a:endParaRPr lang="fr-BE" sz="2000" b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llow to organize the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temporal experience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 actors in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meaningful ways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(McKibben &amp; </a:t>
            </a:r>
            <a:r>
              <a:rPr lang="en-US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Breheny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2023; Carcassonne &amp; Servel, 2009; Schütz (1987)) and carry a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chronological aspect that structures events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(Carcassonne &amp; Servel, 2009; </a:t>
            </a:r>
            <a:r>
              <a:rPr lang="en-US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Ricoeur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1983). </a:t>
            </a:r>
          </a:p>
          <a:p>
            <a:pPr algn="just"/>
            <a:endParaRPr lang="fr-BE" sz="2000" b="0" i="0" u="none" strike="noStrike" dirty="0">
              <a:solidFill>
                <a:srgbClr val="000000"/>
              </a:solidFill>
              <a:effectLst/>
            </a:endParaRPr>
          </a:p>
          <a:p>
            <a:endParaRPr lang="fr-BE" i="1" dirty="0">
              <a:solidFill>
                <a:srgbClr val="000000"/>
              </a:solidFill>
            </a:endParaRPr>
          </a:p>
          <a:p>
            <a:endParaRPr lang="fr-B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3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D7F1075-80FC-D38F-ED7C-A88299B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Corpus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34FD72-3522-516E-111C-6D45BC530175}"/>
              </a:ext>
            </a:extLst>
          </p:cNvPr>
          <p:cNvSpPr txBox="1"/>
          <p:nvPr/>
        </p:nvSpPr>
        <p:spPr>
          <a:xfrm>
            <a:off x="6616597" y="5951398"/>
            <a:ext cx="4814102" cy="37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900" i="1" dirty="0" err="1">
                <a:solidFill>
                  <a:schemeClr val="tx2"/>
                </a:solidFill>
              </a:rPr>
              <a:t>Rtbf.be</a:t>
            </a:r>
            <a:r>
              <a:rPr lang="en-US" sz="900" i="1" dirty="0">
                <a:solidFill>
                  <a:schemeClr val="tx2"/>
                </a:solidFill>
              </a:rPr>
              <a:t> ; </a:t>
            </a:r>
            <a:r>
              <a:rPr lang="en-US" sz="900" i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https://www.rtbf.be/article/crise-du-coronavirus-sophie-wilmes-la-premiere-qui-rassure-10461592</a:t>
            </a:r>
            <a:endParaRPr lang="en-US" sz="9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900" i="1" dirty="0">
                <a:solidFill>
                  <a:schemeClr val="tx2"/>
                </a:solidFill>
              </a:rPr>
              <a:t>https://bx1.be/dossiers/coronavirus/conseil-national-de-securite-suivez-la-conference-de-presse-de-sophie-wilmes-en-direct-video/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100" i="1" dirty="0">
              <a:solidFill>
                <a:schemeClr val="tx2"/>
              </a:solidFill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87E95D23-D2E6-485F-970B-FA6B1F87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6A72BD-37A4-4137-8B97-5BD291687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E5FEFD-1B1B-4385-97BB-C66D614A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00022E-513D-464F-944A-5A6674923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A5CBE60-D2FC-4051-A742-508687019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0E1266-B70E-437A-BDB8-75C7811F5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CCA83A0-1C0A-488D-927E-45B1EA2F3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29A9407-7973-47F7-8121-65482C40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18CFFC-891D-4DC7-9006-A2306D181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" name="Image 12" descr="Une image contenant Visage humain, costume, habits, personne&#10;&#10;Description générée automatiquement">
            <a:extLst>
              <a:ext uri="{FF2B5EF4-FFF2-40B4-BE49-F238E27FC236}">
                <a16:creationId xmlns:a16="http://schemas.microsoft.com/office/drawing/2014/main" id="{20232C23-092C-3E53-6745-D946ABFB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3" r="8898" b="-2"/>
          <a:stretch/>
        </p:blipFill>
        <p:spPr>
          <a:xfrm>
            <a:off x="6665976" y="978408"/>
            <a:ext cx="4782312" cy="2377440"/>
          </a:xfrm>
          <a:prstGeom prst="rect">
            <a:avLst/>
          </a:prstGeom>
        </p:spPr>
      </p:pic>
      <p:pic>
        <p:nvPicPr>
          <p:cNvPr id="6" name="Image 5" descr="Une image contenant texte, intérieur, personne, capture d’écran&#10;&#10;Description générée automatiquement">
            <a:extLst>
              <a:ext uri="{FF2B5EF4-FFF2-40B4-BE49-F238E27FC236}">
                <a16:creationId xmlns:a16="http://schemas.microsoft.com/office/drawing/2014/main" id="{89B84582-C75F-600D-2A3F-9C631898C5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4289"/>
          <a:stretch/>
        </p:blipFill>
        <p:spPr>
          <a:xfrm>
            <a:off x="6665975" y="3489960"/>
            <a:ext cx="4782312" cy="2377440"/>
          </a:xfrm>
          <a:prstGeom prst="rect">
            <a:avLst/>
          </a:prstGeom>
        </p:spPr>
      </p:pic>
      <p:grpSp>
        <p:nvGrpSpPr>
          <p:cNvPr id="58" name="Bottom Right">
            <a:extLst>
              <a:ext uri="{FF2B5EF4-FFF2-40B4-BE49-F238E27FC236}">
                <a16:creationId xmlns:a16="http://schemas.microsoft.com/office/drawing/2014/main" id="{178D0509-C089-477C-8002-C3E21EF54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6BC3749-E1E9-4984-9E91-D9147A65D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0" name="Graphic 157">
              <a:extLst>
                <a:ext uri="{FF2B5EF4-FFF2-40B4-BE49-F238E27FC236}">
                  <a16:creationId xmlns:a16="http://schemas.microsoft.com/office/drawing/2014/main" id="{D0A06EE8-2C6E-4138-BB8E-EE8813D4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D90B422-85E7-47B5-B1E2-458EADAFA8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4255CB-C5B0-446A-8A3D-9522301142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E03C944-4C3E-4119-A31F-E6642DD7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98D82FC-1A06-4233-8A40-7A72D45DD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9ED94D0-E4AE-47E2-AF74-4939A87D87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7F38DF-4B30-4594-8B07-5A63280B8C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0B9B65E-2DFE-42D5-A78B-D65CF7AB68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40AABD-B60E-4C51-A886-E4176A8D2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250C51C2-1153-1079-9268-E7500F1F1B01}"/>
              </a:ext>
            </a:extLst>
          </p:cNvPr>
          <p:cNvSpPr txBox="1"/>
          <p:nvPr/>
        </p:nvSpPr>
        <p:spPr>
          <a:xfrm>
            <a:off x="812772" y="1803969"/>
            <a:ext cx="5432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6 </a:t>
            </a:r>
            <a:r>
              <a:rPr lang="fr-FR" sz="2000" dirty="0" err="1"/>
              <a:t>press</a:t>
            </a:r>
            <a:r>
              <a:rPr lang="fr-FR" sz="2000" dirty="0"/>
              <a:t> </a:t>
            </a:r>
            <a:r>
              <a:rPr lang="fr-FR" sz="2000" dirty="0" err="1"/>
              <a:t>conferences</a:t>
            </a:r>
            <a:r>
              <a:rPr lang="fr-FR" sz="2000" dirty="0"/>
              <a:t> </a:t>
            </a:r>
            <a:r>
              <a:rPr lang="fr-FR" sz="2000" dirty="0" err="1"/>
              <a:t>announcing</a:t>
            </a:r>
            <a:r>
              <a:rPr lang="fr-FR" sz="2000" dirty="0"/>
              <a:t> the new </a:t>
            </a:r>
            <a:r>
              <a:rPr lang="fr-FR" sz="2000" dirty="0" err="1"/>
              <a:t>measures</a:t>
            </a:r>
            <a:r>
              <a:rPr lang="fr-FR" sz="2000" dirty="0"/>
              <a:t> to tackle the COVID-19 </a:t>
            </a:r>
            <a:r>
              <a:rPr lang="fr-FR" sz="2000" dirty="0" err="1"/>
              <a:t>pandemic</a:t>
            </a: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err="1"/>
              <a:t>Held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March 2020 and the </a:t>
            </a:r>
            <a:r>
              <a:rPr lang="fr-FR" sz="2000" dirty="0" err="1"/>
              <a:t>beginning</a:t>
            </a:r>
            <a:r>
              <a:rPr lang="fr-FR" sz="2000" dirty="0"/>
              <a:t> of May 2020 (first </a:t>
            </a:r>
            <a:r>
              <a:rPr lang="fr-FR" sz="2000" dirty="0" err="1"/>
              <a:t>lockdown</a:t>
            </a:r>
            <a:r>
              <a:rPr lang="fr-FR" sz="20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By the National Security Council (NCS) </a:t>
            </a:r>
            <a:r>
              <a:rPr lang="fr-FR" sz="2000" dirty="0" err="1"/>
              <a:t>composed</a:t>
            </a:r>
            <a:r>
              <a:rPr lang="fr-FR" sz="2000" dirty="0"/>
              <a:t> by the former PM Sophie </a:t>
            </a:r>
            <a:r>
              <a:rPr lang="fr-FR" sz="2000" dirty="0" err="1"/>
              <a:t>Wilmès</a:t>
            </a:r>
            <a:r>
              <a:rPr lang="fr-FR" sz="2000" dirty="0"/>
              <a:t> and the </a:t>
            </a:r>
            <a:r>
              <a:rPr lang="fr-FR" sz="2000" dirty="0" err="1"/>
              <a:t>Minister-Presidents</a:t>
            </a:r>
            <a:r>
              <a:rPr lang="fr-FR" sz="2000" dirty="0"/>
              <a:t> of the </a:t>
            </a:r>
            <a:r>
              <a:rPr lang="fr-FR" sz="2000" dirty="0" err="1"/>
              <a:t>federated</a:t>
            </a:r>
            <a:r>
              <a:rPr lang="fr-FR" sz="2000" dirty="0"/>
              <a:t> </a:t>
            </a:r>
            <a:r>
              <a:rPr lang="fr-FR" sz="2000" dirty="0" err="1"/>
              <a:t>entities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8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A20EE57-7861-D6FE-6377-819C05CA50C6}"/>
              </a:ext>
            </a:extLst>
          </p:cNvPr>
          <p:cNvSpPr/>
          <p:nvPr/>
        </p:nvSpPr>
        <p:spPr>
          <a:xfrm>
            <a:off x="449942" y="1402926"/>
            <a:ext cx="11146971" cy="26866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3747BE-8C7F-351C-E62D-B5F70018DB2E}"/>
              </a:ext>
            </a:extLst>
          </p:cNvPr>
          <p:cNvSpPr txBox="1"/>
          <p:nvPr/>
        </p:nvSpPr>
        <p:spPr>
          <a:xfrm>
            <a:off x="882985" y="1585195"/>
            <a:ext cx="100220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 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Tonight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have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decided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to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take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number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of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additional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measures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</a:p>
          <a:p>
            <a:endParaRPr lang="fr-BE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First,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inform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that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from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 public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health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point of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view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remain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in phase 2. Phase 2, as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have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already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explained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several</a:t>
            </a:r>
            <a:r>
              <a:rPr lang="fr-BE" sz="2000" b="1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times,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is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phase in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which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we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are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trying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to </a:t>
            </a:r>
            <a:r>
              <a:rPr lang="fr-BE" sz="200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contain</a:t>
            </a:r>
            <a:r>
              <a:rPr lang="fr-BE" sz="200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the spread and multiplication of the virus 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country.</a:t>
            </a:r>
          </a:p>
          <a:p>
            <a:endParaRPr lang="fr-BE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This objective </a:t>
            </a:r>
            <a:r>
              <a:rPr lang="fr-BE" sz="2000" b="1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remains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full and </a:t>
            </a:r>
            <a:r>
              <a:rPr lang="fr-BE" sz="2000" b="0" i="1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complete</a:t>
            </a:r>
            <a:r>
              <a:rPr lang="fr-BE" sz="20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 »</a:t>
            </a:r>
            <a:endParaRPr lang="fr-BE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r"/>
            <a:r>
              <a:rPr lang="fr-BE" sz="1600" dirty="0">
                <a:solidFill>
                  <a:srgbClr val="000000"/>
                </a:solidFill>
              </a:rPr>
              <a:t>Sophie </a:t>
            </a:r>
            <a:r>
              <a:rPr lang="fr-BE" sz="1600" dirty="0" err="1">
                <a:solidFill>
                  <a:srgbClr val="000000"/>
                </a:solidFill>
              </a:rPr>
              <a:t>Wilmès</a:t>
            </a:r>
            <a:r>
              <a:rPr lang="fr-BE" sz="1600" dirty="0">
                <a:solidFill>
                  <a:srgbClr val="000000"/>
                </a:solidFill>
              </a:rPr>
              <a:t> (12/03/2020) – </a:t>
            </a:r>
            <a:r>
              <a:rPr lang="fr-BE" sz="1600" dirty="0" err="1">
                <a:solidFill>
                  <a:srgbClr val="000000"/>
                </a:solidFill>
              </a:rPr>
              <a:t>translated</a:t>
            </a:r>
            <a:r>
              <a:rPr lang="fr-BE" sz="1600" dirty="0">
                <a:solidFill>
                  <a:srgbClr val="000000"/>
                </a:solidFill>
              </a:rPr>
              <a:t> </a:t>
            </a:r>
            <a:r>
              <a:rPr lang="fr-BE" sz="1600" dirty="0" err="1">
                <a:solidFill>
                  <a:srgbClr val="000000"/>
                </a:solidFill>
              </a:rPr>
              <a:t>from</a:t>
            </a:r>
            <a:r>
              <a:rPr lang="fr-BE" sz="1600" dirty="0">
                <a:solidFill>
                  <a:srgbClr val="000000"/>
                </a:solidFill>
              </a:rPr>
              <a:t> French</a:t>
            </a:r>
            <a:endParaRPr lang="fr-FR" sz="16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C029E38-3B2E-C821-3424-B8E47F2B3A4C}"/>
              </a:ext>
            </a:extLst>
          </p:cNvPr>
          <p:cNvSpPr txBox="1"/>
          <p:nvPr/>
        </p:nvSpPr>
        <p:spPr>
          <a:xfrm>
            <a:off x="449942" y="4299736"/>
            <a:ext cx="1114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Perspectivization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fr-FR" dirty="0"/>
              <a:t> </a:t>
            </a:r>
            <a:r>
              <a:rPr lang="fr-FR" b="1" dirty="0" err="1"/>
              <a:t>positioning</a:t>
            </a:r>
            <a:r>
              <a:rPr lang="fr-FR" b="1" dirty="0"/>
              <a:t> of the speaker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diectics</a:t>
            </a:r>
            <a:r>
              <a:rPr lang="fr-FR" dirty="0"/>
              <a:t> (Reisigl &amp; Wodak, 2015) </a:t>
            </a:r>
            <a:r>
              <a:rPr lang="fr-FR" dirty="0" err="1"/>
              <a:t>pointing</a:t>
            </a:r>
            <a:r>
              <a:rPr lang="fr-FR" dirty="0"/>
              <a:t> to the time and situation (De Fina, 2003).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Nomination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dirty="0"/>
              <a:t>« phase 2 »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b="1" dirty="0" err="1"/>
              <a:t>artificially</a:t>
            </a:r>
            <a:r>
              <a:rPr lang="fr-FR" b="1" dirty="0"/>
              <a:t> </a:t>
            </a:r>
            <a:r>
              <a:rPr lang="fr-FR" b="1" dirty="0" err="1"/>
              <a:t>created</a:t>
            </a:r>
            <a:r>
              <a:rPr lang="fr-FR" b="1" dirty="0"/>
              <a:t> </a:t>
            </a:r>
            <a:r>
              <a:rPr lang="fr-FR" b="1" dirty="0" err="1"/>
              <a:t>event</a:t>
            </a:r>
            <a:r>
              <a:rPr lang="fr-FR" b="1" dirty="0"/>
              <a:t> of timing </a:t>
            </a:r>
            <a:r>
              <a:rPr lang="fr-FR" dirty="0" err="1"/>
              <a:t>synchronized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(Van Leeuwen, 2005).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Intensification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Strategy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dirty="0"/>
              <a:t>« </a:t>
            </a:r>
            <a:r>
              <a:rPr lang="fr-FR" dirty="0" err="1"/>
              <a:t>remains</a:t>
            </a:r>
            <a:r>
              <a:rPr lang="fr-FR" dirty="0"/>
              <a:t> », « as </a:t>
            </a:r>
            <a:r>
              <a:rPr lang="fr-FR" dirty="0" err="1"/>
              <a:t>explained</a:t>
            </a:r>
            <a:r>
              <a:rPr lang="fr-FR" dirty="0"/>
              <a:t> to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times ». </a:t>
            </a:r>
            <a:r>
              <a:rPr lang="fr-FR" b="1" dirty="0"/>
              <a:t>Actualisation of the </a:t>
            </a:r>
            <a:r>
              <a:rPr lang="fr-FR" b="1" dirty="0" err="1"/>
              <a:t>past</a:t>
            </a:r>
            <a:r>
              <a:rPr lang="fr-FR" b="1" dirty="0"/>
              <a:t> </a:t>
            </a:r>
            <a:r>
              <a:rPr lang="fr-FR" dirty="0"/>
              <a:t>in the </a:t>
            </a:r>
            <a:r>
              <a:rPr lang="fr-FR" dirty="0" err="1"/>
              <a:t>present</a:t>
            </a:r>
            <a:r>
              <a:rPr lang="fr-FR" dirty="0"/>
              <a:t> (Nahon-Serfaty, 2015)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2E6530-817E-B6B4-ADBF-BCC3BB525AA9}"/>
              </a:ext>
            </a:extLst>
          </p:cNvPr>
          <p:cNvSpPr txBox="1"/>
          <p:nvPr/>
        </p:nvSpPr>
        <p:spPr>
          <a:xfrm>
            <a:off x="449943" y="261255"/>
            <a:ext cx="1139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Combining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the DHA </a:t>
            </a:r>
            <a:r>
              <a:rPr lang="fr-FR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analytical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strategies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with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temporal ressources of Narrative </a:t>
            </a:r>
            <a:r>
              <a:rPr lang="fr-FR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Analysis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62653166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38992</TotalTime>
  <Words>2648</Words>
  <Application>Microsoft Macintosh PowerPoint</Application>
  <PresentationFormat>Grand écran</PresentationFormat>
  <Paragraphs>189</Paragraphs>
  <Slides>16</Slides>
  <Notes>16</Notes>
  <HiddenSlides>1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Arial</vt:lpstr>
      <vt:lpstr>Avenir Next LT Pro</vt:lpstr>
      <vt:lpstr>AvenirNext LT Pro Medium</vt:lpstr>
      <vt:lpstr>Calibri</vt:lpstr>
      <vt:lpstr>Helvetica</vt:lpstr>
      <vt:lpstr>Helvetica Neue</vt:lpstr>
      <vt:lpstr>Rockwell</vt:lpstr>
      <vt:lpstr>Segoe UI</vt:lpstr>
      <vt:lpstr>Segoe UI Semilight</vt:lpstr>
      <vt:lpstr>Symbol</vt:lpstr>
      <vt:lpstr>Times</vt:lpstr>
      <vt:lpstr>Times New Roman</vt:lpstr>
      <vt:lpstr>Wingdings</vt:lpstr>
      <vt:lpstr>ExploreVTI</vt:lpstr>
      <vt:lpstr>The dual link between time and discourse shaping the political response to the COVID-19 crisis.  An analytical framework integrating narrative analysis within a Discourse-Historical Approach. </vt:lpstr>
      <vt:lpstr>Plan</vt:lpstr>
      <vt:lpstr>Temporality and time management of the crisis</vt:lpstr>
      <vt:lpstr>Temporality and time management of the crisis</vt:lpstr>
      <vt:lpstr>Temporality and time management of the crisis</vt:lpstr>
      <vt:lpstr>Time and discourse</vt:lpstr>
      <vt:lpstr>Présentation PowerPoint</vt:lpstr>
      <vt:lpstr>Corpus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and research questions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the long temporality of the COVID-19 health crisis in discourse.   </dc:title>
  <dc:creator>Lydie Denis</dc:creator>
  <cp:lastModifiedBy>Lydie Denis</cp:lastModifiedBy>
  <cp:revision>90</cp:revision>
  <dcterms:created xsi:type="dcterms:W3CDTF">2023-04-26T13:58:11Z</dcterms:created>
  <dcterms:modified xsi:type="dcterms:W3CDTF">2023-07-25T13:57:34Z</dcterms:modified>
</cp:coreProperties>
</file>